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"/>
  </p:notesMasterIdLst>
  <p:sldIdLst>
    <p:sldId id="1119" r:id="rId2"/>
    <p:sldId id="1497" r:id="rId3"/>
    <p:sldId id="1499" r:id="rId4"/>
    <p:sldId id="1544" r:id="rId5"/>
    <p:sldId id="1500" r:id="rId6"/>
    <p:sldId id="1498" r:id="rId7"/>
    <p:sldId id="1502" r:id="rId8"/>
    <p:sldId id="1545" r:id="rId9"/>
    <p:sldId id="1546" r:id="rId10"/>
    <p:sldId id="1501" r:id="rId11"/>
    <p:sldId id="1543" r:id="rId12"/>
    <p:sldId id="1507" r:id="rId13"/>
    <p:sldId id="1509" r:id="rId14"/>
    <p:sldId id="1522" r:id="rId15"/>
    <p:sldId id="1517" r:id="rId16"/>
    <p:sldId id="1523" r:id="rId17"/>
    <p:sldId id="1524" r:id="rId18"/>
    <p:sldId id="1525" r:id="rId19"/>
    <p:sldId id="1526" r:id="rId20"/>
    <p:sldId id="1527" r:id="rId21"/>
    <p:sldId id="1528" r:id="rId22"/>
    <p:sldId id="1529" r:id="rId23"/>
    <p:sldId id="1530" r:id="rId24"/>
    <p:sldId id="1531" r:id="rId25"/>
    <p:sldId id="1532" r:id="rId26"/>
    <p:sldId id="1533" r:id="rId27"/>
    <p:sldId id="1534" r:id="rId28"/>
    <p:sldId id="1536" r:id="rId29"/>
    <p:sldId id="1537" r:id="rId30"/>
    <p:sldId id="1538" r:id="rId31"/>
    <p:sldId id="1535" r:id="rId32"/>
    <p:sldId id="1542" r:id="rId33"/>
    <p:sldId id="1141" r:id="rId34"/>
    <p:sldId id="1143" r:id="rId35"/>
    <p:sldId id="1144" r:id="rId36"/>
    <p:sldId id="1539" r:id="rId37"/>
    <p:sldId id="1145" r:id="rId38"/>
    <p:sldId id="1541" r:id="rId39"/>
    <p:sldId id="30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B22F"/>
    <a:srgbClr val="AEFCFC"/>
    <a:srgbClr val="E0C1FF"/>
    <a:srgbClr val="CC99FF"/>
    <a:srgbClr val="00589A"/>
    <a:srgbClr val="DECEFE"/>
    <a:srgbClr val="D0B9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26" autoAdjust="0"/>
  </p:normalViewPr>
  <p:slideViewPr>
    <p:cSldViewPr snapToGrid="0">
      <p:cViewPr varScale="1">
        <p:scale>
          <a:sx n="93" d="100"/>
          <a:sy n="93" d="100"/>
        </p:scale>
        <p:origin x="821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8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9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0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1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2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A:\internship\Second%20Deliverable\eda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3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4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5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6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[eda.xlsx]Sheet2!PivotTable2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Customer Churn Rate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622-4441-ACAC-0CA715EA108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622-4441-ACAC-0CA715EA108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Sheet2!$B$4:$B$6</c:f>
              <c:numCache>
                <c:formatCode>0.00%</c:formatCode>
                <c:ptCount val="2"/>
                <c:pt idx="0">
                  <c:v>0.76519916142557654</c:v>
                </c:pt>
                <c:pt idx="1">
                  <c:v>0.23480083857442349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622-4441-ACAC-0CA715EA1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694511887324196"/>
          <c:y val="0.52811390756872445"/>
          <c:w val="2.0773198061804967E-2"/>
          <c:h val="0.108877094781912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0" i="0" u="none" strike="noStrike" baseline="0">
                <a:effectLst/>
              </a:rPr>
              <a:t>Churn Rate by Number of Services Opted</a:t>
            </a:r>
            <a:r>
              <a:rPr lang="en-US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Sheet8!$B$18</c:f>
              <c:strCache>
                <c:ptCount val="1"/>
                <c:pt idx="0">
                  <c:v>Churn Rate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Sheet8!$A$19:$A$24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Sheet8!$B$19:$B$24</c:f>
              <c:numCache>
                <c:formatCode>0.00%</c:formatCode>
                <c:ptCount val="6"/>
                <c:pt idx="0">
                  <c:v>0.23019801980198021</c:v>
                </c:pt>
                <c:pt idx="1">
                  <c:v>0.29545454545454547</c:v>
                </c:pt>
                <c:pt idx="2">
                  <c:v>8.0645161290322578E-2</c:v>
                </c:pt>
                <c:pt idx="3">
                  <c:v>0.18803418803418803</c:v>
                </c:pt>
                <c:pt idx="4">
                  <c:v>0.37681159420289856</c:v>
                </c:pt>
                <c:pt idx="5">
                  <c:v>0.328125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D7-4CD8-AB3F-8936141E4F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7735071"/>
        <c:axId val="1147733151"/>
      </c:barChart>
      <c:catAx>
        <c:axId val="11477350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Services Opted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0.37927996500437439"/>
              <c:y val="0.892569262175561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33151"/>
        <c:crosses val="autoZero"/>
        <c:auto val="1"/>
        <c:lblAlgn val="ctr"/>
        <c:lblOffset val="100"/>
        <c:noMultiLvlLbl val="0"/>
      </c:catAx>
      <c:valAx>
        <c:axId val="1147733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Churn Rate (%)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3507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IN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effectLst/>
              </a:rPr>
              <a:t>Churn Rate by Age Group</a:t>
            </a:r>
            <a:endParaRPr lang="en-US"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ysClr val="windowText" lastClr="000000">
                    <a:lumMod val="65000"/>
                    <a:lumOff val="35000"/>
                  </a:sysClr>
                </a:solidFill>
              </a:defRPr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Sheet2!$B$11</c:f>
              <c:strCache>
                <c:ptCount val="1"/>
                <c:pt idx="0">
                  <c:v>Churn 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Sheet2!$A$12:$A$15</c:f>
              <c:strCache>
                <c:ptCount val="4"/>
                <c:pt idx="0">
                  <c:v>23-27</c:v>
                </c:pt>
                <c:pt idx="1">
                  <c:v>28-32</c:v>
                </c:pt>
                <c:pt idx="2">
                  <c:v>33-37</c:v>
                </c:pt>
                <c:pt idx="3">
                  <c:v>38-42</c:v>
                </c:pt>
              </c:strCache>
            </c:strRef>
          </c:cat>
          <c:val>
            <c:numRef>
              <c:f>Sheet2!$B$12:$B$15</c:f>
              <c:numCache>
                <c:formatCode>0.00%</c:formatCode>
                <c:ptCount val="4"/>
                <c:pt idx="0">
                  <c:v>0.56451612903225812</c:v>
                </c:pt>
                <c:pt idx="1">
                  <c:v>0.21249999999999999</c:v>
                </c:pt>
                <c:pt idx="2">
                  <c:v>0.22047244094488189</c:v>
                </c:pt>
                <c:pt idx="3">
                  <c:v>9.6774193548387094E-2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69-4917-A7DF-B75636A91B4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5147327"/>
        <c:axId val="65143007"/>
      </c:barChart>
      <c:catAx>
        <c:axId val="651473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effectLst/>
                  </a:rPr>
                  <a:t>Age Group</a:t>
                </a:r>
                <a:endParaRPr lang="en-IN" sz="10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143007"/>
        <c:crosses val="autoZero"/>
        <c:auto val="1"/>
        <c:lblAlgn val="ctr"/>
        <c:lblOffset val="100"/>
        <c:noMultiLvlLbl val="0"/>
      </c:catAx>
      <c:valAx>
        <c:axId val="65143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effectLst/>
                  </a:rPr>
                  <a:t>Churn Rate (%)</a:t>
                </a:r>
                <a:endParaRPr lang="en-IN" sz="10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defRPr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14732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Pareto Chart of Churn by Age Group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Sheet2!$B$24</c:f>
              <c:strCache>
                <c:ptCount val="1"/>
                <c:pt idx="0">
                  <c:v>Number of Churned Customers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Sheet2!$A$25:$A$28</c:f>
              <c:strCache>
                <c:ptCount val="4"/>
                <c:pt idx="0">
                  <c:v>23-27</c:v>
                </c:pt>
                <c:pt idx="1">
                  <c:v>28-32</c:v>
                </c:pt>
                <c:pt idx="2">
                  <c:v>33-37</c:v>
                </c:pt>
                <c:pt idx="3">
                  <c:v>38-42</c:v>
                </c:pt>
              </c:strCache>
            </c:strRef>
          </c:cat>
          <c:val>
            <c:numRef>
              <c:f>Sheet2!$B$25:$B$28</c:f>
              <c:numCache>
                <c:formatCode>General</c:formatCode>
                <c:ptCount val="4"/>
                <c:pt idx="0">
                  <c:v>35</c:v>
                </c:pt>
                <c:pt idx="1">
                  <c:v>102</c:v>
                </c:pt>
                <c:pt idx="2">
                  <c:v>84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1E-461F-8CBA-E35BC16D550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5045567"/>
        <c:axId val="65054207"/>
      </c:barChart>
      <c:lineChart>
        <c:grouping val="standard"/>
        <c:varyColors val="0"/>
        <c:ser>
          <c:idx val="1"/>
          <c:order val="1"/>
          <c:tx>
            <c:strRef>
              <c:f>Sheet2!$C$24</c:f>
              <c:strCache>
                <c:ptCount val="1"/>
                <c:pt idx="0">
                  <c:v>Cumulative (%)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Sheet2!$A$25:$A$28</c:f>
              <c:strCache>
                <c:ptCount val="4"/>
                <c:pt idx="0">
                  <c:v>23-27</c:v>
                </c:pt>
                <c:pt idx="1">
                  <c:v>28-32</c:v>
                </c:pt>
                <c:pt idx="2">
                  <c:v>33-37</c:v>
                </c:pt>
                <c:pt idx="3">
                  <c:v>38-42</c:v>
                </c:pt>
              </c:strCache>
            </c:strRef>
          </c:cat>
          <c:val>
            <c:numRef>
              <c:f>Sheet2!$C$25:$C$28</c:f>
              <c:numCache>
                <c:formatCode>0.00%</c:formatCode>
                <c:ptCount val="4"/>
                <c:pt idx="0">
                  <c:v>0.15629999999999999</c:v>
                </c:pt>
                <c:pt idx="1">
                  <c:v>0.61160000000000003</c:v>
                </c:pt>
                <c:pt idx="2">
                  <c:v>0.98660000000000003</c:v>
                </c:pt>
                <c:pt idx="3" formatCode="0%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91E-461F-8CBA-E35BC16D550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5052287"/>
        <c:axId val="65049887"/>
      </c:lineChart>
      <c:catAx>
        <c:axId val="650455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Age Group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54207"/>
        <c:crosses val="autoZero"/>
        <c:auto val="1"/>
        <c:lblAlgn val="ctr"/>
        <c:lblOffset val="100"/>
        <c:noMultiLvlLbl val="0"/>
      </c:catAx>
      <c:valAx>
        <c:axId val="65054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Number of Churned Customers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45567"/>
        <c:crosses val="autoZero"/>
        <c:crossBetween val="between"/>
      </c:valAx>
      <c:valAx>
        <c:axId val="6504988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Cumulative Percentage of Churn (%)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52287"/>
        <c:crosses val="max"/>
        <c:crossBetween val="between"/>
      </c:valAx>
      <c:catAx>
        <c:axId val="6505228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04988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[eda.xlsx]Sheet9!PivotTable29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Distribution of Predicted Churn Probability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Sheet9!$B$3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Sheet9!$A$4:$A$14</c:f>
              <c:strCache>
                <c:ptCount val="10"/>
                <c:pt idx="0">
                  <c:v>0-0.1</c:v>
                </c:pt>
                <c:pt idx="1">
                  <c:v>0.1-0.2</c:v>
                </c:pt>
                <c:pt idx="2">
                  <c:v>0.2-0.3</c:v>
                </c:pt>
                <c:pt idx="3">
                  <c:v>0.3-0.4</c:v>
                </c:pt>
                <c:pt idx="4">
                  <c:v>0.4-0.5</c:v>
                </c:pt>
                <c:pt idx="5">
                  <c:v>0.5-0.6</c:v>
                </c:pt>
                <c:pt idx="6">
                  <c:v>0.6-0.7</c:v>
                </c:pt>
                <c:pt idx="7">
                  <c:v>0.7-0.8</c:v>
                </c:pt>
                <c:pt idx="8">
                  <c:v>0.8-0.9</c:v>
                </c:pt>
                <c:pt idx="9">
                  <c:v>0.9-1</c:v>
                </c:pt>
              </c:strCache>
            </c:strRef>
          </c:cat>
          <c:val>
            <c:numRef>
              <c:f>Sheet9!$B$4:$B$14</c:f>
              <c:numCache>
                <c:formatCode>General</c:formatCode>
                <c:ptCount val="10"/>
                <c:pt idx="0">
                  <c:v>382</c:v>
                </c:pt>
                <c:pt idx="1">
                  <c:v>176</c:v>
                </c:pt>
                <c:pt idx="2">
                  <c:v>95</c:v>
                </c:pt>
                <c:pt idx="3">
                  <c:v>84</c:v>
                </c:pt>
                <c:pt idx="4">
                  <c:v>58</c:v>
                </c:pt>
                <c:pt idx="5">
                  <c:v>63</c:v>
                </c:pt>
                <c:pt idx="6">
                  <c:v>38</c:v>
                </c:pt>
                <c:pt idx="7">
                  <c:v>34</c:v>
                </c:pt>
                <c:pt idx="8">
                  <c:v>21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D8-4B10-91D6-024AC42540A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7808991"/>
        <c:axId val="1147814271"/>
      </c:barChart>
      <c:catAx>
        <c:axId val="11478089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Predicted Churn Probability (Binned)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14271"/>
        <c:crosses val="autoZero"/>
        <c:auto val="1"/>
        <c:lblAlgn val="ctr"/>
        <c:lblOffset val="100"/>
        <c:noMultiLvlLbl val="0"/>
      </c:catAx>
      <c:valAx>
        <c:axId val="1147814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Number of Customers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0899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Predictions vs. Actual Churn Outcomes</a:t>
            </a:r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Sheet12!$K$6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Sheet12!$J$7:$J$10</c:f>
              <c:strCache>
                <c:ptCount val="4"/>
                <c:pt idx="0">
                  <c:v>True Negative</c:v>
                </c:pt>
                <c:pt idx="1">
                  <c:v>False Positive</c:v>
                </c:pt>
                <c:pt idx="2">
                  <c:v>False Negative</c:v>
                </c:pt>
                <c:pt idx="3">
                  <c:v>True Positive</c:v>
                </c:pt>
              </c:strCache>
            </c:strRef>
          </c:cat>
          <c:val>
            <c:numRef>
              <c:f>Sheet12!$K$7:$K$10</c:f>
              <c:numCache>
                <c:formatCode>General</c:formatCode>
                <c:ptCount val="4"/>
                <c:pt idx="0">
                  <c:v>678</c:v>
                </c:pt>
                <c:pt idx="1">
                  <c:v>52</c:v>
                </c:pt>
                <c:pt idx="2">
                  <c:v>117</c:v>
                </c:pt>
                <c:pt idx="3">
                  <c:v>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B7-41B1-BC7B-140B0344C9D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1147706271"/>
        <c:axId val="1147710591"/>
      </c:barChart>
      <c:catAx>
        <c:axId val="11477062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0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0" i="0">
                    <a:effectLst/>
                  </a:rPr>
                  <a:t>Category Axis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defRPr>
                </a:pPr>
                <a:endParaRPr lang="en-IN"/>
              </a:p>
            </c:rich>
          </c:tx>
          <c:layout>
            <c:manualLayout>
              <c:xMode val="edge"/>
              <c:yMode val="edge"/>
              <c:x val="0.45838453664663897"/>
              <c:y val="0.896337766391641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0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10591"/>
        <c:crosses val="autoZero"/>
        <c:auto val="1"/>
        <c:lblAlgn val="ctr"/>
        <c:lblOffset val="100"/>
        <c:noMultiLvlLbl val="0"/>
      </c:catAx>
      <c:valAx>
        <c:axId val="114771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Number of Customers</a:t>
                </a:r>
              </a:p>
              <a:p>
                <a:pPr>
                  <a:defRPr/>
                </a:pPr>
                <a:endParaRPr lang="en-IN"/>
              </a:p>
            </c:rich>
          </c:tx>
          <c:layout>
            <c:manualLayout>
              <c:xMode val="edge"/>
              <c:yMode val="edge"/>
              <c:x val="2.5000000000000001E-2"/>
              <c:y val="0.323148148148148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0627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Churn Rate by Hotel Booking</a:t>
            </a:r>
          </a:p>
          <a:p>
            <a:pPr>
              <a:defRPr/>
            </a:pPr>
            <a:r>
              <a:rPr lang="en-IN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200877624671907"/>
          <c:y val="0.48866365277046409"/>
          <c:w val="2.9449557086614172E-2"/>
          <c:h val="0.11646594857030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Churn Rate by Hotel Booking</a:t>
            </a:r>
          </a:p>
          <a:p>
            <a:pPr>
              <a:defRPr/>
            </a:pPr>
            <a:r>
              <a:rPr lang="en-IN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[eda.xlsx]Sheet6!$B$8</c:f>
              <c:strCache>
                <c:ptCount val="1"/>
                <c:pt idx="0">
                  <c:v>Churn Rate 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391-48DE-A34C-F36FAA6280C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391-48DE-A34C-F36FAA6280C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[eda.xlsx]Sheet6!$A$9:$A$10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[eda.xlsx]Sheet6!$B$9:$B$10</c:f>
              <c:numCache>
                <c:formatCode>0.00%</c:formatCode>
                <c:ptCount val="2"/>
                <c:pt idx="0">
                  <c:v>0.30555555555555558</c:v>
                </c:pt>
                <c:pt idx="1">
                  <c:v>0.12698412698412698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391-48DE-A34C-F36FAA6280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678294223"/>
        <c:axId val="1678291823"/>
      </c:barChart>
      <c:catAx>
        <c:axId val="167829422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8291823"/>
        <c:crosses val="autoZero"/>
        <c:auto val="1"/>
        <c:lblAlgn val="ctr"/>
        <c:lblOffset val="100"/>
        <c:noMultiLvlLbl val="0"/>
      </c:catAx>
      <c:valAx>
        <c:axId val="1678291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829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Churn Rate by Annual Income Class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Sheet3!$B$10</c:f>
              <c:strCache>
                <c:ptCount val="1"/>
                <c:pt idx="0">
                  <c:v>High Income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Sheet3!$C$9</c:f>
              <c:numCache>
                <c:formatCode>General</c:formatCode>
                <c:ptCount val="1"/>
              </c:numCache>
            </c:numRef>
          </c:cat>
          <c:val>
            <c:numRef>
              <c:f>Sheet3!$C$10</c:f>
              <c:numCache>
                <c:formatCode>0.00%</c:formatCode>
                <c:ptCount val="1"/>
                <c:pt idx="0">
                  <c:v>0.57861635220125784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70-4F76-9433-27F31FDDD593}"/>
            </c:ext>
          </c:extLst>
        </c:ser>
        <c:ser>
          <c:idx val="1"/>
          <c:order val="1"/>
          <c:tx>
            <c:strRef>
              <c:f>Sheet3!$B$11</c:f>
              <c:strCache>
                <c:ptCount val="1"/>
                <c:pt idx="0">
                  <c:v>Low Income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Sheet3!$C$9</c:f>
              <c:numCache>
                <c:formatCode>General</c:formatCode>
                <c:ptCount val="1"/>
              </c:numCache>
            </c:numRef>
          </c:cat>
          <c:val>
            <c:numRef>
              <c:f>Sheet3!$C$11</c:f>
              <c:numCache>
                <c:formatCode>0.00%</c:formatCode>
                <c:ptCount val="1"/>
                <c:pt idx="0">
                  <c:v>0.26943005181347152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70-4F76-9433-27F31FDDD593}"/>
            </c:ext>
          </c:extLst>
        </c:ser>
        <c:ser>
          <c:idx val="2"/>
          <c:order val="2"/>
          <c:tx>
            <c:strRef>
              <c:f>Sheet3!$B$12</c:f>
              <c:strCache>
                <c:ptCount val="1"/>
                <c:pt idx="0">
                  <c:v>Middle Income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Sheet3!$C$9</c:f>
              <c:numCache>
                <c:formatCode>General</c:formatCode>
                <c:ptCount val="1"/>
              </c:numCache>
            </c:numRef>
          </c:cat>
          <c:val>
            <c:numRef>
              <c:f>Sheet3!$C$12</c:f>
              <c:numCache>
                <c:formatCode>0.00%</c:formatCode>
                <c:ptCount val="1"/>
                <c:pt idx="0">
                  <c:v>6.8459657701711488E-2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70-4F76-9433-27F31FDDD5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147793631"/>
        <c:axId val="1147798911"/>
      </c:barChart>
      <c:catAx>
        <c:axId val="11477936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Annual Income Class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98911"/>
        <c:crosses val="autoZero"/>
        <c:auto val="1"/>
        <c:lblAlgn val="ctr"/>
        <c:lblOffset val="100"/>
        <c:noMultiLvlLbl val="0"/>
      </c:catAx>
      <c:valAx>
        <c:axId val="1147798911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Churn Rate (%)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crossAx val="114779363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0" i="0" u="none" strike="noStrike" baseline="0">
                <a:effectLst/>
              </a:rPr>
              <a:t>Churn Count by Income Class and Frequent Flyer Status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Sheet5!$B$13:$B$14</c:f>
              <c:strCache>
                <c:ptCount val="2"/>
                <c:pt idx="0">
                  <c:v>Frequent Flyer (No)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Sheet5!$A$15:$A$17</c:f>
              <c:strCache>
                <c:ptCount val="3"/>
                <c:pt idx="0">
                  <c:v>High Income</c:v>
                </c:pt>
                <c:pt idx="1">
                  <c:v>Low Income</c:v>
                </c:pt>
                <c:pt idx="2">
                  <c:v>Middle Income</c:v>
                </c:pt>
              </c:strCache>
            </c:strRef>
          </c:cat>
          <c:val>
            <c:numRef>
              <c:f>Sheet5!$B$15:$B$17</c:f>
              <c:numCache>
                <c:formatCode>General</c:formatCode>
                <c:ptCount val="3"/>
                <c:pt idx="1">
                  <c:v>49</c:v>
                </c:pt>
                <c:pt idx="2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D8-4EA7-96C0-AEF6CE468755}"/>
            </c:ext>
          </c:extLst>
        </c:ser>
        <c:ser>
          <c:idx val="1"/>
          <c:order val="1"/>
          <c:tx>
            <c:strRef>
              <c:f>Sheet5!$C$13:$C$14</c:f>
              <c:strCache>
                <c:ptCount val="2"/>
                <c:pt idx="0">
                  <c:v>Frequent Flyer (Yes)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Sheet5!$A$15:$A$17</c:f>
              <c:strCache>
                <c:ptCount val="3"/>
                <c:pt idx="0">
                  <c:v>High Income</c:v>
                </c:pt>
                <c:pt idx="1">
                  <c:v>Low Income</c:v>
                </c:pt>
                <c:pt idx="2">
                  <c:v>Middle Income</c:v>
                </c:pt>
              </c:strCache>
            </c:strRef>
          </c:cat>
          <c:val>
            <c:numRef>
              <c:f>Sheet5!$C$15:$C$17</c:f>
              <c:numCache>
                <c:formatCode>General</c:formatCode>
                <c:ptCount val="3"/>
                <c:pt idx="0">
                  <c:v>92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D8-4EA7-96C0-AEF6CE46875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65080127"/>
        <c:axId val="65083487"/>
      </c:barChart>
      <c:catAx>
        <c:axId val="650801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Income Class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83487"/>
        <c:crosses val="autoZero"/>
        <c:auto val="1"/>
        <c:lblAlgn val="ctr"/>
        <c:lblOffset val="100"/>
        <c:noMultiLvlLbl val="0"/>
      </c:catAx>
      <c:valAx>
        <c:axId val="65083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Number of Churned Customers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8012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Churn Rate by Income Class and Frequent Flyer Status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Sheet5!$B$19</c:f>
              <c:strCache>
                <c:ptCount val="1"/>
                <c:pt idx="0">
                  <c:v>Frequent Flyer (No)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Sheet5!$A$20:$A$23</c:f>
              <c:strCache>
                <c:ptCount val="3"/>
                <c:pt idx="0">
                  <c:v>High Income</c:v>
                </c:pt>
                <c:pt idx="1">
                  <c:v>Low Income</c:v>
                </c:pt>
                <c:pt idx="2">
                  <c:v>Middle Income</c:v>
                </c:pt>
              </c:strCache>
            </c:strRef>
          </c:cat>
          <c:val>
            <c:numRef>
              <c:f>Sheet5!$B$20:$B$23</c:f>
              <c:numCache>
                <c:formatCode>0.00%</c:formatCode>
                <c:ptCount val="4"/>
                <c:pt idx="1">
                  <c:v>0.1891891891891892</c:v>
                </c:pt>
                <c:pt idx="2">
                  <c:v>6.8459657701711488E-2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CB-4CF5-95A2-87D97B480B29}"/>
            </c:ext>
          </c:extLst>
        </c:ser>
        <c:ser>
          <c:idx val="1"/>
          <c:order val="1"/>
          <c:tx>
            <c:strRef>
              <c:f>Sheet5!$C$19</c:f>
              <c:strCache>
                <c:ptCount val="1"/>
                <c:pt idx="0">
                  <c:v>Frequent Flyer (Yes)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Sheet5!$A$20:$A$23</c:f>
              <c:strCache>
                <c:ptCount val="3"/>
                <c:pt idx="0">
                  <c:v>High Income</c:v>
                </c:pt>
                <c:pt idx="1">
                  <c:v>Low Income</c:v>
                </c:pt>
                <c:pt idx="2">
                  <c:v>Middle Income</c:v>
                </c:pt>
              </c:strCache>
            </c:strRef>
          </c:cat>
          <c:val>
            <c:numRef>
              <c:f>Sheet5!$C$20:$C$23</c:f>
              <c:numCache>
                <c:formatCode>0.00%</c:formatCode>
                <c:ptCount val="4"/>
                <c:pt idx="0">
                  <c:v>0.57861635220125784</c:v>
                </c:pt>
                <c:pt idx="1">
                  <c:v>0.43307086614173229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7CB-4CF5-95A2-87D97B480B2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65078687"/>
        <c:axId val="65088767"/>
      </c:barChart>
      <c:catAx>
        <c:axId val="650786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Churn Rate (%)</a:t>
                </a:r>
              </a:p>
              <a:p>
                <a:pPr>
                  <a:defRPr/>
                </a:pPr>
                <a:endParaRPr lang="en-IN"/>
              </a:p>
            </c:rich>
          </c:tx>
          <c:layout>
            <c:manualLayout>
              <c:xMode val="edge"/>
              <c:yMode val="edge"/>
              <c:x val="0.39909601924759402"/>
              <c:y val="0.7579392680081656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88767"/>
        <c:crosses val="autoZero"/>
        <c:auto val="1"/>
        <c:lblAlgn val="ctr"/>
        <c:lblOffset val="100"/>
        <c:noMultiLvlLbl val="0"/>
      </c:catAx>
      <c:valAx>
        <c:axId val="65088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Churn Rate (%)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07868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1" i="0" u="none" strike="noStrike" kern="1200" cap="none" spc="0" normalizeH="0" baseline="0">
                <a:solidFill>
                  <a:sysClr val="windowText" lastClr="000000">
                    <a:lumMod val="50000"/>
                    <a:lumOff val="50000"/>
                  </a:sysClr>
                </a:solidFill>
              </a:rPr>
              <a:t>Churn Rate by Frequent Flyer</a:t>
            </a:r>
          </a:p>
        </c:rich>
      </c:tx>
      <c:layout>
        <c:manualLayout>
          <c:xMode val="edge"/>
          <c:yMode val="edge"/>
          <c:x val="0.2260345581802275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Sheet4!$B$10</c:f>
              <c:strCache>
                <c:ptCount val="1"/>
                <c:pt idx="0">
                  <c:v>Churn 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Sheet4!$A$11:$A$12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Sheet4!$B$11:$B$12</c:f>
              <c:numCache>
                <c:formatCode>0.00%</c:formatCode>
                <c:ptCount val="2"/>
                <c:pt idx="0">
                  <c:v>0.11526946107784432</c:v>
                </c:pt>
                <c:pt idx="1">
                  <c:v>0.51398601398601396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D5-4C26-8DE8-8D03783156D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7794591"/>
        <c:axId val="1147788831"/>
      </c:barChart>
      <c:catAx>
        <c:axId val="11477945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Frequent Flyer Status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88831"/>
        <c:crosses val="autoZero"/>
        <c:auto val="1"/>
        <c:lblAlgn val="ctr"/>
        <c:lblOffset val="100"/>
        <c:noMultiLvlLbl val="0"/>
      </c:catAx>
      <c:valAx>
        <c:axId val="1147788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000" b="0" i="0" u="none" strike="noStrike" baseline="0">
                    <a:effectLst/>
                  </a:rPr>
                  <a:t>Churn rate in %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9459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Churn Rate by Social Media Sync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Sheet7!$F$3</c:f>
              <c:strCache>
                <c:ptCount val="1"/>
                <c:pt idx="0">
                  <c:v>Churn 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Sheet7!$E$4:$E$5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Sheet7!$F$4:$F$5</c:f>
              <c:numCache>
                <c:formatCode>0.00%</c:formatCode>
                <c:ptCount val="2"/>
                <c:pt idx="0">
                  <c:v>0.21043771043771045</c:v>
                </c:pt>
                <c:pt idx="1">
                  <c:v>0.27500000000000002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0D-47F0-B5BD-A2EC4C080D7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7703871"/>
        <c:axId val="1147707231"/>
      </c:barChart>
      <c:catAx>
        <c:axId val="11477038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Account Synced to Social Media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07231"/>
        <c:crosses val="autoZero"/>
        <c:auto val="1"/>
        <c:lblAlgn val="ctr"/>
        <c:lblOffset val="100"/>
        <c:noMultiLvlLbl val="0"/>
      </c:catAx>
      <c:valAx>
        <c:axId val="1147707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Churn Rate (%)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70387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[eda.xlsx]Sheet8!PivotTable26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Distribution of Services Opted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Sheet8!$B$3</c:f>
              <c:strCache>
                <c:ptCount val="1"/>
                <c:pt idx="0">
                  <c:v>Count of Target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Sheet8!$A$4:$A$10</c:f>
              <c:strCach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Sheet8!$B$4:$B$10</c:f>
              <c:numCache>
                <c:formatCode>General</c:formatCode>
                <c:ptCount val="6"/>
                <c:pt idx="0">
                  <c:v>404</c:v>
                </c:pt>
                <c:pt idx="1">
                  <c:v>176</c:v>
                </c:pt>
                <c:pt idx="2">
                  <c:v>124</c:v>
                </c:pt>
                <c:pt idx="3">
                  <c:v>117</c:v>
                </c:pt>
                <c:pt idx="4">
                  <c:v>69</c:v>
                </c:pt>
                <c:pt idx="5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62-4844-B512-AA1397AD7705}"/>
            </c:ext>
          </c:extLst>
        </c:ser>
        <c:ser>
          <c:idx val="1"/>
          <c:order val="1"/>
          <c:tx>
            <c:strRef>
              <c:f>Sheet8!$C$3</c:f>
              <c:strCache>
                <c:ptCount val="1"/>
                <c:pt idx="0">
                  <c:v>Sum of Target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Sheet8!$A$4:$A$10</c:f>
              <c:strCach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strCache>
            </c:strRef>
          </c:cat>
          <c:val>
            <c:numRef>
              <c:f>Sheet8!$C$4:$C$10</c:f>
              <c:numCache>
                <c:formatCode>General</c:formatCode>
                <c:ptCount val="6"/>
                <c:pt idx="0">
                  <c:v>93</c:v>
                </c:pt>
                <c:pt idx="1">
                  <c:v>52</c:v>
                </c:pt>
                <c:pt idx="2">
                  <c:v>10</c:v>
                </c:pt>
                <c:pt idx="3">
                  <c:v>22</c:v>
                </c:pt>
                <c:pt idx="4">
                  <c:v>26</c:v>
                </c:pt>
                <c:pt idx="5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62-4844-B512-AA1397AD770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7802751"/>
        <c:axId val="1147803231"/>
      </c:barChart>
      <c:catAx>
        <c:axId val="11478027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Distribution of Services Opted</a:t>
                </a:r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03231"/>
        <c:crosses val="autoZero"/>
        <c:auto val="1"/>
        <c:lblAlgn val="ctr"/>
        <c:lblOffset val="100"/>
        <c:noMultiLvlLbl val="0"/>
      </c:catAx>
      <c:valAx>
        <c:axId val="1147803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Number of Customers</a:t>
                </a:r>
              </a:p>
              <a:p>
                <a:pPr>
                  <a:defRPr/>
                </a:pPr>
                <a:endParaRPr lang="en-IN"/>
              </a:p>
              <a:p>
                <a:pPr>
                  <a:defRPr/>
                </a:pP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02751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813B3-6425-4A6D-806E-021B84DD5758}" type="datetimeFigureOut">
              <a:rPr lang="en-IN" smtClean="0"/>
              <a:t>08-09-2025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93CE8-3B10-43B2-8860-AFD8154600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557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084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93CE8-3B10-43B2-8860-AFD8154600F8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426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554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etrix 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3">
            <a:extLst>
              <a:ext uri="{FF2B5EF4-FFF2-40B4-BE49-F238E27FC236}">
                <a16:creationId xmlns:a16="http://schemas.microsoft.com/office/drawing/2014/main" id="{2F306997-3B2B-2B65-053F-A3D89D2F2DA0}"/>
              </a:ext>
            </a:extLst>
          </p:cNvPr>
          <p:cNvSpPr/>
          <p:nvPr userDrawn="1"/>
        </p:nvSpPr>
        <p:spPr>
          <a:xfrm>
            <a:off x="-67" y="0"/>
            <a:ext cx="12192000" cy="63279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AD558F-750C-7F7A-EF36-7477B28E66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36" b="4250"/>
          <a:stretch/>
        </p:blipFill>
        <p:spPr>
          <a:xfrm flipH="1">
            <a:off x="937527" y="1260005"/>
            <a:ext cx="5091797" cy="44863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D13BBF-8BF9-58E8-2D48-8C25E8436E1D}"/>
              </a:ext>
            </a:extLst>
          </p:cNvPr>
          <p:cNvSpPr/>
          <p:nvPr userDrawn="1"/>
        </p:nvSpPr>
        <p:spPr>
          <a:xfrm>
            <a:off x="0" y="0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12" name="Google Shape;37;p60">
            <a:extLst>
              <a:ext uri="{FF2B5EF4-FFF2-40B4-BE49-F238E27FC236}">
                <a16:creationId xmlns:a16="http://schemas.microsoft.com/office/drawing/2014/main" id="{E6481E89-02DE-7518-CF7A-DC982067B7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79060" y="2107188"/>
            <a:ext cx="545574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36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564256A3-4B60-B37C-3C15-AB3FE9B6DA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B24C27D-E9CF-52B2-895E-3ABEC7AD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623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3060A7-945A-2E96-761C-7E7F8D3C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137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0"/>
          <p:cNvSpPr txBox="1">
            <a:spLocks noGrp="1"/>
          </p:cNvSpPr>
          <p:nvPr>
            <p:ph type="subTitle" idx="1"/>
          </p:nvPr>
        </p:nvSpPr>
        <p:spPr>
          <a:xfrm>
            <a:off x="2840535" y="4195828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4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15600" y="4289085"/>
            <a:ext cx="114284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latin typeface="Raleway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2" name="Google Shape;8;p1">
            <a:extLst>
              <a:ext uri="{FF2B5EF4-FFF2-40B4-BE49-F238E27FC236}">
                <a16:creationId xmlns:a16="http://schemas.microsoft.com/office/drawing/2014/main" id="{9DF37ADA-1D1E-F64E-723D-3F6E9A12009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1362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081404" y="5270123"/>
            <a:ext cx="79984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3200">
                <a:latin typeface="Raleway" pitchFamily="2" charset="0"/>
                <a:ea typeface="Raleway" pitchFamily="2" charset="0"/>
                <a:cs typeface="Raleway" pitchFamily="2" charset="0"/>
                <a:sym typeface="PT Sans Narrow"/>
              </a:defRPr>
            </a:lvl1pPr>
          </a:lstStyle>
          <a:p>
            <a:endParaRPr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176E-C771-72C8-F8E5-906AAEAB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187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15600" y="1672836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" name="Google Shape;45;p7">
            <a:extLst>
              <a:ext uri="{FF2B5EF4-FFF2-40B4-BE49-F238E27FC236}">
                <a16:creationId xmlns:a16="http://schemas.microsoft.com/office/drawing/2014/main" id="{482C3779-B2BB-CEE4-3E2C-334B9C6C7D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3AC460-69CA-8F48-E3C8-414742235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01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9630DA-C8F6-4DCB-07B4-8474A714C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049463"/>
            <a:ext cx="6172200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3ABE9-772D-629A-0846-B8D8655E4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oogle Shape;45;p7">
            <a:extLst>
              <a:ext uri="{FF2B5EF4-FFF2-40B4-BE49-F238E27FC236}">
                <a16:creationId xmlns:a16="http://schemas.microsoft.com/office/drawing/2014/main" id="{2DDA5E8B-7438-C891-2771-F57700CCD3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E10E01B-527E-6CF6-D575-6D430AD28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8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838200" y="2023409"/>
            <a:ext cx="10515600" cy="3955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70" lvl="1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4" name="Google Shape;45;p7">
            <a:extLst>
              <a:ext uri="{FF2B5EF4-FFF2-40B4-BE49-F238E27FC236}">
                <a16:creationId xmlns:a16="http://schemas.microsoft.com/office/drawing/2014/main" id="{EB44CB0A-F4B1-A402-3759-2C3528AB8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76617F3-2402-6614-1A74-28C7B4C54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58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96A-68C9-7523-8C07-666BD0EF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00" y="2602499"/>
            <a:ext cx="11360800" cy="3153216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Raleway" pitchFamily="2" charset="0"/>
              </a:defRPr>
            </a:lvl2pPr>
            <a:lvl3pPr>
              <a:defRPr>
                <a:latin typeface="Raleway" pitchFamily="2" charset="0"/>
              </a:defRPr>
            </a:lvl3pPr>
            <a:lvl4pPr>
              <a:defRPr>
                <a:latin typeface="Raleway" pitchFamily="2" charset="0"/>
              </a:defRPr>
            </a:lvl4pPr>
            <a:lvl5pPr>
              <a:defRPr>
                <a:latin typeface="Raleway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" name="Google Shape;45;p7">
            <a:extLst>
              <a:ext uri="{FF2B5EF4-FFF2-40B4-BE49-F238E27FC236}">
                <a16:creationId xmlns:a16="http://schemas.microsoft.com/office/drawing/2014/main" id="{2B1567C0-4287-5016-773D-60FC694478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7" y="0"/>
            <a:ext cx="10675200" cy="11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933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4CBDA10-C463-8A5E-0969-8CFE1D30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484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 userDrawn="1">
  <p:cSld name="Title and two columns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18027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18027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6743027" y="3860800"/>
            <a:ext cx="3646280" cy="4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6743027" y="4362700"/>
            <a:ext cx="3646280" cy="12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67"/>
            </a:lvl9pPr>
          </a:lstStyle>
          <a:p>
            <a:endParaRPr/>
          </a:p>
        </p:txBody>
      </p:sp>
      <p:sp>
        <p:nvSpPr>
          <p:cNvPr id="3" name="Google Shape;45;p7">
            <a:extLst>
              <a:ext uri="{FF2B5EF4-FFF2-40B4-BE49-F238E27FC236}">
                <a16:creationId xmlns:a16="http://schemas.microsoft.com/office/drawing/2014/main" id="{D0B48D13-027A-4AFE-4CD9-AAE135E2BA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199" y="115200"/>
            <a:ext cx="10550999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tx1"/>
                </a:solidFill>
                <a:latin typeface="Raleway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432BB4C-0FFD-F107-637F-62075DD5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85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2236481"/>
            <a:ext cx="113608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7333">
                <a:solidFill>
                  <a:schemeClr val="accent3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415600" y="4490881"/>
            <a:ext cx="113608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F22A34-8630-7179-6BE7-3A5ED218F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itchFamily="2" charset="0"/>
                <a:cs typeface="Calibri" panose="020F0502020204030204" pitchFamily="34" charset="0"/>
              </a:defRPr>
            </a:lvl1pPr>
          </a:lstStyle>
          <a:p>
            <a:fld id="{66B530E6-33B2-49CF-A736-7C25316E71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81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03200" y="115200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2573FB6-F6A4-C682-F4CD-14CE8176A144}"/>
              </a:ext>
            </a:extLst>
          </p:cNvPr>
          <p:cNvSpPr/>
          <p:nvPr userDrawn="1"/>
        </p:nvSpPr>
        <p:spPr>
          <a:xfrm>
            <a:off x="0" y="6331389"/>
            <a:ext cx="12195029" cy="524801"/>
          </a:xfrm>
          <a:prstGeom prst="rect">
            <a:avLst/>
          </a:prstGeom>
          <a:solidFill>
            <a:srgbClr val="348E9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23907" y="6414447"/>
            <a:ext cx="731600" cy="35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bg1"/>
                </a:solidFill>
                <a:latin typeface="Raleway" pitchFamily="2" charset="0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94567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333" b="0" i="0" u="none" strike="noStrike" cap="none">
          <a:solidFill>
            <a:schemeClr val="tx1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CF642-B155-3EAA-0E23-97793C0E3936}"/>
              </a:ext>
            </a:extLst>
          </p:cNvPr>
          <p:cNvSpPr txBox="1"/>
          <p:nvPr/>
        </p:nvSpPr>
        <p:spPr>
          <a:xfrm>
            <a:off x="6300218" y="1347837"/>
            <a:ext cx="4741333" cy="4689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IN" sz="2667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Customer Churn Analysis Project</a:t>
            </a:r>
          </a:p>
          <a:p>
            <a:pPr algn="ctr" defTabSz="121917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r>
              <a:rPr lang="en-IN" sz="2667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Name: Anshuman Sharma</a:t>
            </a:r>
          </a:p>
          <a:p>
            <a:pPr algn="ctr" defTabSz="121917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2667" b="1" kern="0" dirty="0">
              <a:solidFill>
                <a:prstClr val="black">
                  <a:lumMod val="85000"/>
                  <a:lumOff val="1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r>
              <a:rPr lang="en-IN" sz="2667" b="1" kern="0" dirty="0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cs typeface="Arial"/>
                <a:sym typeface="Arial"/>
              </a:rPr>
              <a:t>Date:12/08/2025</a:t>
            </a: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endParaRPr lang="en-IN" sz="1867" kern="0" dirty="0">
              <a:solidFill>
                <a:prstClr val="black">
                  <a:lumMod val="65000"/>
                  <a:lumOff val="3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345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CD33E-8677-5B1D-0431-E28F06D71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ED83E5-75B4-02EB-F0BA-E56D152DC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Cleaning &amp; Preprocessing</a:t>
            </a:r>
          </a:p>
          <a:p>
            <a:pPr marL="186262" indent="0">
              <a:buNone/>
            </a:pPr>
            <a:r>
              <a:rPr lang="en-US" dirty="0"/>
              <a:t>                    Standardization of categorical values, mapping Yes/No to bit-fields, duplicate removal.</a:t>
            </a:r>
          </a:p>
          <a:p>
            <a:r>
              <a:rPr lang="en-IN" dirty="0"/>
              <a:t>Exploratory Data Analysis (EDA):</a:t>
            </a:r>
          </a:p>
          <a:p>
            <a:pPr marL="186262" indent="0">
              <a:buNone/>
            </a:pPr>
            <a:r>
              <a:rPr lang="en-IN" dirty="0"/>
              <a:t>                    </a:t>
            </a:r>
            <a:r>
              <a:rPr lang="en-US" dirty="0"/>
              <a:t>Churn rates by each key demographic and behavior.</a:t>
            </a:r>
          </a:p>
          <a:p>
            <a:r>
              <a:rPr lang="en-IN" dirty="0"/>
              <a:t>Key Findings &amp; Recommendations:</a:t>
            </a:r>
          </a:p>
          <a:p>
            <a:pPr marL="186262" indent="0">
              <a:buNone/>
            </a:pPr>
            <a:r>
              <a:rPr lang="en-US" dirty="0"/>
              <a:t>                     Statistical discovery of churn drivers and clear business actions.</a:t>
            </a:r>
          </a:p>
          <a:p>
            <a:r>
              <a:rPr lang="en-IN" dirty="0"/>
              <a:t>Dashboards:</a:t>
            </a:r>
          </a:p>
          <a:p>
            <a:pPr marL="186262" indent="0">
              <a:buNone/>
            </a:pPr>
            <a:r>
              <a:rPr lang="en-US" dirty="0"/>
              <a:t>                     Power BI visualizations tracking live KPIs and churn segments.</a:t>
            </a:r>
          </a:p>
          <a:p>
            <a:pPr marL="186262" indent="0">
              <a:buNone/>
            </a:pPr>
            <a:br>
              <a:rPr lang="en-US" dirty="0"/>
            </a:br>
            <a:br>
              <a:rPr lang="en-IN" dirty="0"/>
            </a:br>
            <a:endParaRPr lang="en-US" dirty="0"/>
          </a:p>
          <a:p>
            <a:pPr marL="186262" indent="0">
              <a:buNone/>
            </a:pPr>
            <a:endParaRPr lang="en-US" dirty="0"/>
          </a:p>
          <a:p>
            <a:pPr marL="186262" indent="0">
              <a:buNone/>
            </a:pPr>
            <a:endParaRPr lang="en-US" dirty="0"/>
          </a:p>
          <a:p>
            <a:pPr marL="186262" indent="0">
              <a:buNone/>
            </a:pPr>
            <a:r>
              <a:rPr lang="en-US" dirty="0"/>
              <a:t>   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8F43E2-F2F6-A876-2947-76DD6D6BB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US" dirty="0"/>
              <a:t>Deliverables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534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EA8403-812D-3DBE-FA10-FB6428C57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797" y="1451182"/>
            <a:ext cx="10515600" cy="3955636"/>
          </a:xfrm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Dataset : 954 rows, 7 columns; each row = a customer event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All 'No Record', 'NA', or blank values standardized to 'No' in categorical fields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Trimmed spaces/case &amp; fixed typos in all categories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Numeric columns (Age, </a:t>
            </a:r>
            <a:r>
              <a:rPr lang="en-US" b="0" i="0" dirty="0" err="1">
                <a:effectLst/>
                <a:latin typeface="fkGroteskNeue"/>
              </a:rPr>
              <a:t>ServicesOpted</a:t>
            </a:r>
            <a:r>
              <a:rPr lang="en-US" b="0" i="0" dirty="0">
                <a:effectLst/>
                <a:latin typeface="fkGroteskNeue"/>
              </a:rPr>
              <a:t>) checked: Outliers &amp; NULLs addressed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Created binary columns for Yes/No fields (</a:t>
            </a:r>
            <a:r>
              <a:rPr lang="en-US" b="0" i="0" dirty="0" err="1">
                <a:effectLst/>
                <a:latin typeface="fkGroteskNeue"/>
              </a:rPr>
              <a:t>FrequentFlyer</a:t>
            </a:r>
            <a:r>
              <a:rPr lang="en-US" b="0" i="0" dirty="0">
                <a:effectLst/>
                <a:latin typeface="fkGroteskNeue"/>
              </a:rPr>
              <a:t>, </a:t>
            </a:r>
            <a:r>
              <a:rPr lang="en-US" b="0" i="0" dirty="0" err="1">
                <a:effectLst/>
                <a:latin typeface="fkGroteskNeue"/>
              </a:rPr>
              <a:t>SocialMedia</a:t>
            </a:r>
            <a:r>
              <a:rPr lang="en-US" b="0" i="0" dirty="0">
                <a:effectLst/>
                <a:latin typeface="fkGroteskNeue"/>
              </a:rPr>
              <a:t>, </a:t>
            </a:r>
            <a:r>
              <a:rPr lang="en-US" b="0" i="0" dirty="0" err="1">
                <a:effectLst/>
                <a:latin typeface="fkGroteskNeue"/>
              </a:rPr>
              <a:t>BookedHotel</a:t>
            </a:r>
            <a:r>
              <a:rPr lang="en-US" b="0" i="0" dirty="0">
                <a:effectLst/>
                <a:latin typeface="fkGroteskNeue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Duplicates found (205 rows) and handled; no unique IDs assumed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Target variable (Churn) contains only 0 or 1 after cleaning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Income class categories (High/Middle/Low) are mutually exclusive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No missing data remains post-cleaning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All cleaning steps repeatable &amp; designed for scalability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9098A7-A3F6-FCA6-2BCB-D8B198845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Assumptions</a:t>
            </a:r>
          </a:p>
        </p:txBody>
      </p:sp>
    </p:spTree>
    <p:extLst>
      <p:ext uri="{BB962C8B-B14F-4D97-AF65-F5344CB8AC3E}">
        <p14:creationId xmlns:p14="http://schemas.microsoft.com/office/powerpoint/2010/main" val="3324402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04DB9-BCBE-7564-273B-7343D7C26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A12A9A-B1CA-782B-4273-3B4052591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>
            <a:normAutofit/>
          </a:bodyPr>
          <a:lstStyle/>
          <a:p>
            <a:r>
              <a:rPr lang="en-US" sz="1870" dirty="0"/>
              <a:t>There are total 205 </a:t>
            </a:r>
            <a:r>
              <a:rPr lang="en-IN" dirty="0"/>
              <a:t>duplicate rows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186262" indent="0">
              <a:buNone/>
            </a:pPr>
            <a:endParaRPr lang="en-IN" dirty="0"/>
          </a:p>
          <a:p>
            <a:r>
              <a:rPr lang="en-US" dirty="0"/>
              <a:t>A row being a duplicate (all columns identical) does not guarantee it refers to the same real person—it might be coincidental or the result of multiple records for similar users.</a:t>
            </a:r>
          </a:p>
          <a:p>
            <a:r>
              <a:rPr lang="en-IN" dirty="0"/>
              <a:t>The duplicated rows were kept in the data because there’s no unique identifier in that records received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E7F3ED-2F9A-2D94-4693-1FD8536AC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IN" dirty="0"/>
              <a:t>Discrepancy &amp; Missing Values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DEA397-D3FD-CCF3-2773-2DF255BCE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091" y="1717947"/>
            <a:ext cx="6540836" cy="299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82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314B9-1F8D-981B-D560-6F0735FF3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6119A-038A-D52F-859C-E99812308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/>
          <a:lstStyle/>
          <a:p>
            <a:r>
              <a:rPr lang="en-US" dirty="0"/>
              <a:t>Standardized “No Record,” blanks, NA in all applicable columns → “No”.</a:t>
            </a:r>
          </a:p>
          <a:p>
            <a:r>
              <a:rPr lang="en-US" dirty="0"/>
              <a:t>Made new columns for Yes/No fields to bits (1/0) for robust analytics.</a:t>
            </a:r>
          </a:p>
          <a:p>
            <a:r>
              <a:rPr lang="en-US" dirty="0"/>
              <a:t>Checked for and removed outlier age and service entries.</a:t>
            </a:r>
          </a:p>
          <a:p>
            <a:r>
              <a:rPr lang="en-US" dirty="0"/>
              <a:t>Verified all churn “Target” fields valid and within 0/1 binary.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A2ECDF-C175-28EA-7E5A-E302D4079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IN" dirty="0"/>
              <a:t>Data Cleaning</a:t>
            </a:r>
          </a:p>
        </p:txBody>
      </p:sp>
    </p:spTree>
    <p:extLst>
      <p:ext uri="{BB962C8B-B14F-4D97-AF65-F5344CB8AC3E}">
        <p14:creationId xmlns:p14="http://schemas.microsoft.com/office/powerpoint/2010/main" val="2192271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5B93B0-1E18-187D-A95A-1ED0D61F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51323"/>
            <a:ext cx="10675200" cy="1137600"/>
          </a:xfrm>
        </p:spPr>
        <p:txBody>
          <a:bodyPr/>
          <a:lstStyle/>
          <a:p>
            <a:r>
              <a:rPr lang="en-IN" dirty="0"/>
              <a:t>Possible Analyses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417B662-F68E-B889-6C9C-000E20139D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7250A8-9ECB-5DB4-8F5A-DC312B38A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213287"/>
              </p:ext>
            </p:extLst>
          </p:nvPr>
        </p:nvGraphicFramePr>
        <p:xfrm>
          <a:off x="403197" y="1666405"/>
          <a:ext cx="7749723" cy="27883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108808">
                  <a:extLst>
                    <a:ext uri="{9D8B030D-6E8A-4147-A177-3AD203B41FA5}">
                      <a16:colId xmlns:a16="http://schemas.microsoft.com/office/drawing/2014/main" val="3778056590"/>
                    </a:ext>
                  </a:extLst>
                </a:gridCol>
                <a:gridCol w="4640915">
                  <a:extLst>
                    <a:ext uri="{9D8B030D-6E8A-4147-A177-3AD203B41FA5}">
                      <a16:colId xmlns:a16="http://schemas.microsoft.com/office/drawing/2014/main" val="1643507314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r>
                        <a:rPr lang="en-IN" dirty="0"/>
                        <a:t>Analysis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894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Churn profiling by customer feature</a:t>
                      </a:r>
                    </a:p>
                    <a:p>
                      <a:pPr fontAlgn="base" latinLnBrk="0">
                        <a:buNone/>
                      </a:pP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Discover basic risk drivers (age, income, booking etc.)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079174322"/>
                  </a:ext>
                </a:extLst>
              </a:tr>
              <a:tr h="464675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Cohort/hotspot segmentation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Pinpoint high-risk intersections across multiple attributes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2800053280"/>
                  </a:ext>
                </a:extLst>
              </a:tr>
              <a:tr h="464675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Logistic regression </a:t>
                      </a:r>
                      <a:r>
                        <a:rPr lang="en-IN" sz="14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modeling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Quantify and weight which features drive churn risk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020601586"/>
                  </a:ext>
                </a:extLst>
              </a:tr>
              <a:tr h="464675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At-risk customer lists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Identify most urgent outreach priorities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189320681"/>
                  </a:ext>
                </a:extLst>
              </a:tr>
              <a:tr h="464675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Scenario/what-if analysis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 campaign or offer impact on churn rates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675452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0368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ED109-F885-F884-54A9-3015B662E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8D9D4B-052A-A4BE-68A9-09CE7E8D6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IN" dirty="0"/>
              <a:t>KPI Dashboard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8D1B91-DFFC-C3C5-AF0B-BD9BBFE9D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409765"/>
              </p:ext>
            </p:extLst>
          </p:nvPr>
        </p:nvGraphicFramePr>
        <p:xfrm>
          <a:off x="403197" y="1157802"/>
          <a:ext cx="10799677" cy="48595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9427">
                  <a:extLst>
                    <a:ext uri="{9D8B030D-6E8A-4147-A177-3AD203B41FA5}">
                      <a16:colId xmlns:a16="http://schemas.microsoft.com/office/drawing/2014/main" val="3952892288"/>
                    </a:ext>
                  </a:extLst>
                </a:gridCol>
                <a:gridCol w="4505125">
                  <a:extLst>
                    <a:ext uri="{9D8B030D-6E8A-4147-A177-3AD203B41FA5}">
                      <a16:colId xmlns:a16="http://schemas.microsoft.com/office/drawing/2014/main" val="1829749741"/>
                    </a:ext>
                  </a:extLst>
                </a:gridCol>
                <a:gridCol w="4505125">
                  <a:extLst>
                    <a:ext uri="{9D8B030D-6E8A-4147-A177-3AD203B41FA5}">
                      <a16:colId xmlns:a16="http://schemas.microsoft.com/office/drawing/2014/main" val="409299952"/>
                    </a:ext>
                  </a:extLst>
                </a:gridCol>
              </a:tblGrid>
              <a:tr h="551220">
                <a:tc>
                  <a:txBody>
                    <a:bodyPr/>
                    <a:lstStyle/>
                    <a:p>
                      <a:pPr algn="ctr"/>
                      <a:r>
                        <a:rPr lang="en-IN" sz="18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KPIs Name</a:t>
                      </a:r>
                      <a:endParaRPr lang="en-IN" sz="1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Value </a:t>
                      </a:r>
                      <a:endParaRPr lang="en-IN" sz="1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>
                          <a:effectLst/>
                        </a:rPr>
                        <a:t>Description</a:t>
                      </a:r>
                      <a:endParaRPr lang="en-IN" b="0" dirty="0">
                        <a:effectLst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934195554"/>
                  </a:ext>
                </a:extLst>
              </a:tr>
              <a:tr h="942901"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b="0">
                          <a:effectLst/>
                        </a:rPr>
                        <a:t>Total Customers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954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All unique data rows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76885942"/>
                  </a:ext>
                </a:extLst>
              </a:tr>
              <a:tr h="536716"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b="0">
                          <a:effectLst/>
                        </a:rPr>
                        <a:t>Total Churned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224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>
                          <a:effectLst/>
                        </a:rPr>
                        <a:t>Count where Target = 1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1176201534"/>
                  </a:ext>
                </a:extLst>
              </a:tr>
              <a:tr h="942901"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b="0">
                          <a:effectLst/>
                        </a:rPr>
                        <a:t>Overall Churn Rate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23.48%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>
                          <a:effectLst/>
                        </a:rPr>
                        <a:t>Churned/Total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15682802"/>
                  </a:ext>
                </a:extLst>
              </a:tr>
              <a:tr h="942901"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b="0">
                          <a:effectLst/>
                        </a:rPr>
                        <a:t>Highest Risk Cohort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>
                          <a:effectLst/>
                        </a:rPr>
                        <a:t>100%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>
                          <a:effectLst/>
                        </a:rPr>
                        <a:t>HighInc +ManyServices + YesBooking + FF + NoSocialMedia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82144961"/>
                  </a:ext>
                </a:extLst>
              </a:tr>
              <a:tr h="942901"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b="0">
                          <a:effectLst/>
                        </a:rPr>
                        <a:t>Lowest Risk Cohort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0%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LowInc + </a:t>
                      </a:r>
                      <a:r>
                        <a:rPr lang="en-IN" dirty="0" err="1">
                          <a:effectLst/>
                        </a:rPr>
                        <a:t>FewServices</a:t>
                      </a:r>
                      <a:r>
                        <a:rPr lang="en-IN" dirty="0">
                          <a:effectLst/>
                        </a:rPr>
                        <a:t> + </a:t>
                      </a:r>
                      <a:r>
                        <a:rPr lang="en-IN" dirty="0" err="1">
                          <a:effectLst/>
                        </a:rPr>
                        <a:t>YesBooking</a:t>
                      </a:r>
                      <a:r>
                        <a:rPr lang="en-IN" dirty="0">
                          <a:effectLst/>
                        </a:rPr>
                        <a:t> + </a:t>
                      </a:r>
                      <a:r>
                        <a:rPr lang="en-IN" dirty="0" err="1">
                          <a:effectLst/>
                        </a:rPr>
                        <a:t>NoSocialMedia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57695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0687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B435FD-1C42-58AB-E82F-EE46CE770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 data science and statistics, EDA stands for Exploratory Data Analysis.</a:t>
            </a:r>
          </a:p>
          <a:p>
            <a:r>
              <a:rPr lang="en-US" dirty="0"/>
              <a:t>It refers to techniques used to analyze and investigate data sets, summarize their main features—often with visual methods—to discover patterns, spot anomalies, and check assumptions before formal modeling.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3BBD56-2FE2-E956-5EFD-F5CF59E15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EDA</a:t>
            </a:r>
            <a:r>
              <a:rPr lang="en-IN" b="0" dirty="0"/>
              <a:t> (Exploratory Data Analysis)</a:t>
            </a:r>
            <a:br>
              <a:rPr lang="en-IN" b="0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5287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6FAC11-6D6C-E016-35B0-AA519BBE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1. Overall Churn Rate</a:t>
            </a:r>
            <a:br>
              <a:rPr lang="en-US" b="0" dirty="0"/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415E21-A5BF-0DCE-9349-E1DDB5AD6FED}"/>
              </a:ext>
            </a:extLst>
          </p:cNvPr>
          <p:cNvSpPr txBox="1"/>
          <p:nvPr/>
        </p:nvSpPr>
        <p:spPr>
          <a:xfrm>
            <a:off x="394088" y="4196254"/>
            <a:ext cx="114038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The customer base exhibits a churn rate of 23.48%, indicating nearly 1 in 4 customers has stopped using the service. Retaining the remaining 76.52% is critical for future growth.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Focus on proactive churn reduction tactics, such as loyalty programs and personalized outreach for “at risk” segments, to convert existing customers into long-term brand advocates.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23E585E-F92D-B1BD-423B-605AF88A8A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8345270"/>
              </p:ext>
            </p:extLst>
          </p:nvPr>
        </p:nvGraphicFramePr>
        <p:xfrm>
          <a:off x="-308290" y="656134"/>
          <a:ext cx="12500290" cy="39368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40001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5434BB-A2C2-3C4A-3E2F-FBBC19C50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2. Churn Rate by Hotel Booking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9090B9D-7039-CB56-636C-CF604B79E8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5423620"/>
              </p:ext>
            </p:extLst>
          </p:nvPr>
        </p:nvGraphicFramePr>
        <p:xfrm>
          <a:off x="0" y="745131"/>
          <a:ext cx="12192000" cy="3680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FF6BDD6-6C64-0B5D-4F4C-1A6CEE6C66B8}"/>
              </a:ext>
            </a:extLst>
          </p:cNvPr>
          <p:cNvSpPr txBox="1"/>
          <p:nvPr/>
        </p:nvSpPr>
        <p:spPr>
          <a:xfrm>
            <a:off x="340282" y="4358542"/>
            <a:ext cx="116376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Customers who did not book a hotel have a churn rate of 30.56%, much higher than those who booked (12.7%). Booking behavior appears strongly linked to retention.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Design incentives and cross-sell campaigns encouraging customers to book hotels. Target "non-bookers" with personalized offers or follow-ups to increase engagement and lower their churn risk.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9090B9D-7039-CB56-636C-CF604B79E8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1906139"/>
              </p:ext>
            </p:extLst>
          </p:nvPr>
        </p:nvGraphicFramePr>
        <p:xfrm>
          <a:off x="2929813" y="1331286"/>
          <a:ext cx="6074228" cy="2698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56030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93DC5F-DBDF-BE37-440A-440DB86ED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481631"/>
            <a:ext cx="10675200" cy="1137600"/>
          </a:xfrm>
        </p:spPr>
        <p:txBody>
          <a:bodyPr/>
          <a:lstStyle/>
          <a:p>
            <a:r>
              <a:rPr lang="en-US" b="0" dirty="0"/>
              <a:t>3. Churn Rate by Annual Income Class</a:t>
            </a:r>
            <a:br>
              <a:rPr lang="en-US" b="0" dirty="0"/>
            </a:br>
            <a:br>
              <a:rPr lang="en-US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5C14EEA-708A-02BD-4EEA-43DB58A264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8280544"/>
              </p:ext>
            </p:extLst>
          </p:nvPr>
        </p:nvGraphicFramePr>
        <p:xfrm>
          <a:off x="1562201" y="971422"/>
          <a:ext cx="9067597" cy="3497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BF0E411-C2E5-62B1-CAA7-70223EE149F8}"/>
              </a:ext>
            </a:extLst>
          </p:cNvPr>
          <p:cNvSpPr txBox="1"/>
          <p:nvPr/>
        </p:nvSpPr>
        <p:spPr>
          <a:xfrm>
            <a:off x="0" y="4358645"/>
            <a:ext cx="121379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High Income customers show a strikingly high churn rate (57.86%), compared to Middle Income (6.85%) and Low Income (26.94%) groups. This reveals potential dissatisfaction among what’s likely a high-value segment.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Investigate reasons behind high-value customer attrition. Enhance premium offerings, tailored loyalty perks, or service quality improvements targeting high-income customers to strengthen retention in this crucial segment.</a:t>
            </a:r>
          </a:p>
        </p:txBody>
      </p:sp>
    </p:spTree>
    <p:extLst>
      <p:ext uri="{BB962C8B-B14F-4D97-AF65-F5344CB8AC3E}">
        <p14:creationId xmlns:p14="http://schemas.microsoft.com/office/powerpoint/2010/main" val="1411620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C6E192-0D3F-B25D-2889-B8AAB440A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/>
          <a:lstStyle/>
          <a:p>
            <a:r>
              <a:rPr lang="en-US" dirty="0"/>
              <a:t>The dataset originates from a travel &amp; tours agency, capturing detailed customer behavior for 954 clients.</a:t>
            </a:r>
          </a:p>
          <a:p>
            <a:r>
              <a:rPr lang="en-US" dirty="0"/>
              <a:t>The principal aim is to predict and reduce customer attrition (churn), which is currently threatening long-term growth and profitability.</a:t>
            </a:r>
          </a:p>
          <a:p>
            <a:r>
              <a:rPr lang="en-US" dirty="0"/>
              <a:t>Data-driven insight will:</a:t>
            </a:r>
          </a:p>
          <a:p>
            <a:pPr lvl="1"/>
            <a:r>
              <a:rPr lang="en-US" dirty="0"/>
              <a:t>Empower targeted retention initiatives</a:t>
            </a:r>
          </a:p>
          <a:p>
            <a:pPr lvl="1"/>
            <a:r>
              <a:rPr lang="en-US" dirty="0"/>
              <a:t>Enable proactive service optimization</a:t>
            </a:r>
          </a:p>
          <a:p>
            <a:pPr lvl="1"/>
            <a:r>
              <a:rPr lang="en-US" dirty="0"/>
              <a:t>Help improve the agency’s status as a preferred provider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287E70-743F-30AD-F9C0-2D8254C5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US" dirty="0"/>
              <a:t>Business Context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658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1DF2A-2F04-8391-5411-6D6942F69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61B66C-C668-014B-9DAB-53C776D8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058" y="404849"/>
            <a:ext cx="10675200" cy="1137600"/>
          </a:xfrm>
        </p:spPr>
        <p:txBody>
          <a:bodyPr/>
          <a:lstStyle/>
          <a:p>
            <a:r>
              <a:rPr lang="en-US" b="0" dirty="0"/>
              <a:t>4. Churn by Income Class and Frequent Flyer Status</a:t>
            </a:r>
            <a:br>
              <a:rPr lang="en-US" b="0" dirty="0"/>
            </a:br>
            <a:br>
              <a:rPr lang="en-US" dirty="0"/>
            </a:br>
            <a:endParaRPr lang="en-IN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01A497A-B265-31F0-D4E9-3496FD9A73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4896884"/>
              </p:ext>
            </p:extLst>
          </p:nvPr>
        </p:nvGraphicFramePr>
        <p:xfrm>
          <a:off x="193299" y="851579"/>
          <a:ext cx="5656069" cy="3427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AC95B89-3EE0-2E97-896A-773766C42A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6938186"/>
              </p:ext>
            </p:extLst>
          </p:nvPr>
        </p:nvGraphicFramePr>
        <p:xfrm>
          <a:off x="6108127" y="851579"/>
          <a:ext cx="5907981" cy="3427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0E56B89-8B33-0D40-C523-511B8207FD04}"/>
              </a:ext>
            </a:extLst>
          </p:cNvPr>
          <p:cNvSpPr txBox="1"/>
          <p:nvPr/>
        </p:nvSpPr>
        <p:spPr>
          <a:xfrm>
            <a:off x="76579" y="4386609"/>
            <a:ext cx="120145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Across all income groups, Frequent Flyers consistently have higher churn rates (e.g., Low Income Frequent Flyers: 43.31%, High Income Frequent Flyers: 57.86%). The effect is particularly strong in the High Income group.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Revamp the Frequent Flyer program—consider new tiers, exclusive benefits, or more engaging experiences to bring higher loyalty. Test retention pilots with at-risk flyer groups across income segments.</a:t>
            </a:r>
          </a:p>
        </p:txBody>
      </p:sp>
    </p:spTree>
    <p:extLst>
      <p:ext uri="{BB962C8B-B14F-4D97-AF65-F5344CB8AC3E}">
        <p14:creationId xmlns:p14="http://schemas.microsoft.com/office/powerpoint/2010/main" val="1050409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11CAA-79BC-E5E7-596C-31C80B939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E6CF44-21CC-FA90-384E-860D5104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5. Churn Rate by Frequent Flyer Status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287FF26-E69B-7C6C-B067-1F61559285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8655501"/>
              </p:ext>
            </p:extLst>
          </p:nvPr>
        </p:nvGraphicFramePr>
        <p:xfrm>
          <a:off x="1545691" y="1024338"/>
          <a:ext cx="9100618" cy="3309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197EDFB-512E-EFB6-36C0-6B611333D97A}"/>
              </a:ext>
            </a:extLst>
          </p:cNvPr>
          <p:cNvSpPr txBox="1"/>
          <p:nvPr/>
        </p:nvSpPr>
        <p:spPr>
          <a:xfrm>
            <a:off x="231799" y="4333343"/>
            <a:ext cx="1172840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Frequent Flyers churn at 51.40%, while non-members are at just 11.53%. This inversion suggests issues with either program satisfaction or that “frequent flyers” may have unmet or evolving expectations.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Survey and segment Frequent Flyers to identify pain points. Iterate on benefits, recognition programs, and customer service quality to rebuild trust and advocacy for this group.</a:t>
            </a:r>
          </a:p>
        </p:txBody>
      </p:sp>
    </p:spTree>
    <p:extLst>
      <p:ext uri="{BB962C8B-B14F-4D97-AF65-F5344CB8AC3E}">
        <p14:creationId xmlns:p14="http://schemas.microsoft.com/office/powerpoint/2010/main" val="643334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08B3E-4AA8-5FD5-C872-326AAD5BA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FB3AA9-EA0E-54A7-6C15-473AC42A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6. Churn Rate by Account Synced to Social Media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B3FFA03-D12D-77C6-0154-2ECC5CEF56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303723"/>
              </p:ext>
            </p:extLst>
          </p:nvPr>
        </p:nvGraphicFramePr>
        <p:xfrm>
          <a:off x="493892" y="919029"/>
          <a:ext cx="11372367" cy="3380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1A7EF32-927E-A7D5-F371-9AECAD219E65}"/>
              </a:ext>
            </a:extLst>
          </p:cNvPr>
          <p:cNvSpPr txBox="1"/>
          <p:nvPr/>
        </p:nvSpPr>
        <p:spPr>
          <a:xfrm>
            <a:off x="165488" y="4245678"/>
            <a:ext cx="118610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Customers who sync their account to social media platforms experience a higher churn rate (27.50%) than those who don’t (21.04%), suggesting possible privacy/trust concerns, or weaker brand engagement.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Enhance perceived value and reassurance of social sync features. Provide tips, rewards, or clear privacy controls to boost engagement quality and address churn drivers in the “social sync” segment.</a:t>
            </a:r>
          </a:p>
        </p:txBody>
      </p:sp>
    </p:spTree>
    <p:extLst>
      <p:ext uri="{BB962C8B-B14F-4D97-AF65-F5344CB8AC3E}">
        <p14:creationId xmlns:p14="http://schemas.microsoft.com/office/powerpoint/2010/main" val="32445749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890F9-C999-B6B0-BCCB-616F40EE0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A64064-921E-8EED-E9B7-E9B9AFAA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7. Distribution of Services Opted &amp; Churn Rate by Number of Services Opted</a:t>
            </a:r>
            <a:endParaRPr lang="en-IN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7366586-1DA6-3F53-4F32-92FD8EBA58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6708562"/>
              </p:ext>
            </p:extLst>
          </p:nvPr>
        </p:nvGraphicFramePr>
        <p:xfrm>
          <a:off x="403197" y="1137601"/>
          <a:ext cx="4822212" cy="2697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19E54E6-580B-AA44-D4FD-EF656B1A69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1635314"/>
              </p:ext>
            </p:extLst>
          </p:nvPr>
        </p:nvGraphicFramePr>
        <p:xfrm>
          <a:off x="5225409" y="1137600"/>
          <a:ext cx="6563394" cy="26971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D240A4F-8F97-C889-D2ED-3905DAE8F902}"/>
              </a:ext>
            </a:extLst>
          </p:cNvPr>
          <p:cNvSpPr txBox="1"/>
          <p:nvPr/>
        </p:nvSpPr>
        <p:spPr>
          <a:xfrm>
            <a:off x="116336" y="3718679"/>
            <a:ext cx="1207566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Churn rates are lowest for customers opting for 3 services (8.06%). However, those with 5 or 6 services show a spike (37.68%, 32.81%). Customers with 2 services also churn at a higher-than-average rate (29.55%), indicating non-linear engagement effects.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Personalize retention strategies: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For low-engagement (1-2 services): Cross-sell more packages to deepen product usage.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For high-engagement (5-6 services): Provide premium support or loyalty rewards.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fkGroteskNeue"/>
              </a:rPr>
              <a:t>Investigate if “service overload” creates dissatisfaction in high service groups.</a:t>
            </a:r>
          </a:p>
          <a:p>
            <a:pPr>
              <a:buNone/>
            </a:pP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2880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8F887-FE22-5430-42DB-1657812A6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4108F-0626-3913-A0E9-EC3359231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8. Churn Rate by Age Group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0473FA6-AC1F-30C8-56EC-5A4237F838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7055842"/>
              </p:ext>
            </p:extLst>
          </p:nvPr>
        </p:nvGraphicFramePr>
        <p:xfrm>
          <a:off x="1093893" y="886678"/>
          <a:ext cx="10004212" cy="33303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3E377DD-0C2E-7FA8-7FE2-403024673237}"/>
              </a:ext>
            </a:extLst>
          </p:cNvPr>
          <p:cNvSpPr txBox="1"/>
          <p:nvPr/>
        </p:nvSpPr>
        <p:spPr>
          <a:xfrm>
            <a:off x="158507" y="4216996"/>
            <a:ext cx="1187498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Customers aged 23–27 and 33–37 display the highest rates of churn (56.45% and 22.05%, respectively). The lowest churn is among those 38–42 (9.68%).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Conduct further analysis on pain points for the 23–27 and 33–37 brackets. Deploy age-targeted communication, offers, or product enhancements to better retain these at-risk groups.</a:t>
            </a:r>
          </a:p>
        </p:txBody>
      </p:sp>
    </p:spTree>
    <p:extLst>
      <p:ext uri="{BB962C8B-B14F-4D97-AF65-F5344CB8AC3E}">
        <p14:creationId xmlns:p14="http://schemas.microsoft.com/office/powerpoint/2010/main" val="3834671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D6FC0-A890-7E0F-8403-D4269CBFB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27EB77-B06B-66AB-5779-A9F2B5EA3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10. Pareto Chart of Churn by Age Group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82E8E0B-D084-78E2-74DE-7888A81DBA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2270370"/>
              </p:ext>
            </p:extLst>
          </p:nvPr>
        </p:nvGraphicFramePr>
        <p:xfrm>
          <a:off x="403197" y="708227"/>
          <a:ext cx="11385606" cy="3687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2A23585-8FC5-E35E-97B8-B91F998FF237}"/>
              </a:ext>
            </a:extLst>
          </p:cNvPr>
          <p:cNvSpPr txBox="1"/>
          <p:nvPr/>
        </p:nvSpPr>
        <p:spPr>
          <a:xfrm>
            <a:off x="200098" y="4395448"/>
            <a:ext cx="1158870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A small number of age groups (in particular, 28–32 and 33–37) account for over 80% of total churn, demonstrating the Pareto principle (“vital few”).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Prioritize churn-reduction measures for these core age brackets. Testing retention offers, onboarding, or communications in these segments will likely yield the largest impact.</a:t>
            </a:r>
          </a:p>
        </p:txBody>
      </p:sp>
    </p:spTree>
    <p:extLst>
      <p:ext uri="{BB962C8B-B14F-4D97-AF65-F5344CB8AC3E}">
        <p14:creationId xmlns:p14="http://schemas.microsoft.com/office/powerpoint/2010/main" val="34263456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61EBF-C4AC-F64D-83B5-C26EFF6C5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1DCF79-01B9-9572-9DF2-4680FDC27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11. Distribution of Predicted Churn Probability</a:t>
            </a:r>
            <a:br>
              <a:rPr lang="en-US" b="0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B485B2A-0DD6-FD48-3F1C-218A5B9104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457678"/>
              </p:ext>
            </p:extLst>
          </p:nvPr>
        </p:nvGraphicFramePr>
        <p:xfrm>
          <a:off x="403196" y="901627"/>
          <a:ext cx="11295539" cy="3447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A9DCE6E-E71B-7AEC-583C-50D4AEE3C63F}"/>
              </a:ext>
            </a:extLst>
          </p:cNvPr>
          <p:cNvSpPr txBox="1"/>
          <p:nvPr/>
        </p:nvSpPr>
        <p:spPr>
          <a:xfrm>
            <a:off x="168977" y="4284481"/>
            <a:ext cx="1185404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Insight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The majority of customers are predicted to have a low churn probability (0–0.2), but a substantial tail of high-risk customers exist in the 0.4+ bins. Resource allocation for retention can be more data-driven.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Adopt predictive, targeted customer retention strategies. Prioritize outreach for customers with predicted churn probabilities above 0.4+, as they represent the highest risk.</a:t>
            </a:r>
          </a:p>
        </p:txBody>
      </p:sp>
    </p:spTree>
    <p:extLst>
      <p:ext uri="{BB962C8B-B14F-4D97-AF65-F5344CB8AC3E}">
        <p14:creationId xmlns:p14="http://schemas.microsoft.com/office/powerpoint/2010/main" val="26501467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0B65D-C5D8-DFEB-FEA8-E446B0ADE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C56BA6-ED0B-3305-A62D-55C13EB3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dirty="0"/>
              <a:t>12. Predictions vs. Actual Churn Outcomes (Confusion Matrix Chart)</a:t>
            </a:r>
            <a:endParaRPr lang="en-IN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8A4C0B1-E98E-5DDA-6B18-60C132E208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3116282"/>
              </p:ext>
            </p:extLst>
          </p:nvPr>
        </p:nvGraphicFramePr>
        <p:xfrm>
          <a:off x="1035348" y="1137600"/>
          <a:ext cx="9410898" cy="3078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EFF9044-B84A-A27E-0249-9242EE054120}"/>
              </a:ext>
            </a:extLst>
          </p:cNvPr>
          <p:cNvSpPr txBox="1"/>
          <p:nvPr/>
        </p:nvSpPr>
        <p:spPr>
          <a:xfrm>
            <a:off x="221329" y="4520702"/>
            <a:ext cx="117493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The model correctly identifies most non-churners (True Negatives: 678) but misses 117 real churners (False Negatives) and wrongly flags 52 as churn (False Positives). Sensitivity and specificity are both areas for improvement.</a:t>
            </a:r>
          </a:p>
          <a:p>
            <a:pPr algn="l">
              <a:buNone/>
            </a:pPr>
            <a:r>
              <a:rPr lang="en-US" b="0" i="0" dirty="0">
                <a:effectLst/>
                <a:latin typeface="fkGroteskNeue"/>
              </a:rPr>
              <a:t>Recommendation →</a:t>
            </a:r>
            <a:br>
              <a:rPr lang="en-US" b="0" i="0" dirty="0">
                <a:effectLst/>
                <a:latin typeface="fkGroteskNeue"/>
              </a:rPr>
            </a:br>
            <a:r>
              <a:rPr lang="en-US" b="0" i="0" dirty="0">
                <a:effectLst/>
                <a:latin typeface="fkGroteskNeue"/>
              </a:rPr>
              <a:t>Balance the model for better recall of churners (True Positives) by tuning threshold/cost of errors, or deploying a “human-in-the-loop” process for at-risk customer reviews before action.</a:t>
            </a:r>
          </a:p>
        </p:txBody>
      </p:sp>
    </p:spTree>
    <p:extLst>
      <p:ext uri="{BB962C8B-B14F-4D97-AF65-F5344CB8AC3E}">
        <p14:creationId xmlns:p14="http://schemas.microsoft.com/office/powerpoint/2010/main" val="10320647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54DF-AFA7-495C-32D9-4FB063BB7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BB6372-7C4B-F3D8-E8B1-850854ADE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IN" dirty="0"/>
              <a:t>High level metrics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FF19DC-D60A-C567-A954-AD461A1096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200010"/>
              </p:ext>
            </p:extLst>
          </p:nvPr>
        </p:nvGraphicFramePr>
        <p:xfrm>
          <a:off x="212817" y="1120947"/>
          <a:ext cx="11766366" cy="489795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79603">
                  <a:extLst>
                    <a:ext uri="{9D8B030D-6E8A-4147-A177-3AD203B41FA5}">
                      <a16:colId xmlns:a16="http://schemas.microsoft.com/office/drawing/2014/main" val="3952892288"/>
                    </a:ext>
                  </a:extLst>
                </a:gridCol>
                <a:gridCol w="6746875">
                  <a:extLst>
                    <a:ext uri="{9D8B030D-6E8A-4147-A177-3AD203B41FA5}">
                      <a16:colId xmlns:a16="http://schemas.microsoft.com/office/drawing/2014/main" val="1829749741"/>
                    </a:ext>
                  </a:extLst>
                </a:gridCol>
                <a:gridCol w="1639888">
                  <a:extLst>
                    <a:ext uri="{9D8B030D-6E8A-4147-A177-3AD203B41FA5}">
                      <a16:colId xmlns:a16="http://schemas.microsoft.com/office/drawing/2014/main" val="409299952"/>
                    </a:ext>
                  </a:extLst>
                </a:gridCol>
              </a:tblGrid>
              <a:tr h="268599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Description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Value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934195554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Total Customers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Total unique customers in your data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954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76885942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Total Churned Customers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Number of customers who have churned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224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1176201534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Churn Rate (%)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% customers churned: Churned / Total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23.48%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15682802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Retention Rate (%)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customers retained: 1 - Churn Rate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76.52%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82144961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Total Services Opted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Total count of services uptake across all customers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2325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695184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Average Services Opted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Mean number of services opted per customer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2.437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0414629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Max/Min Services Opted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Highest/Lowest number of services opted by a single customer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6/1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73494696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Most Popular Age Group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Age group with largest number of customers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30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141881212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Lowest Churn Age Group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Age group with lowest churn rate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30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2808516311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Highest Churn Age Group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Age group with highest churn rate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27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596836107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Most Common Income Class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Income class with most customers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Middle Income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432444062"/>
                  </a:ext>
                </a:extLst>
              </a:tr>
              <a:tr h="32317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Highest Churn Income Class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Income class with highest churn rate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High Income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80659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8422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B75B9-135F-7260-53C9-A66C84D70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C9F8F0-E2EE-2DC1-DBAE-44FA96DC15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644372"/>
              </p:ext>
            </p:extLst>
          </p:nvPr>
        </p:nvGraphicFramePr>
        <p:xfrm>
          <a:off x="67336" y="394767"/>
          <a:ext cx="11813727" cy="55686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795333">
                  <a:extLst>
                    <a:ext uri="{9D8B030D-6E8A-4147-A177-3AD203B41FA5}">
                      <a16:colId xmlns:a16="http://schemas.microsoft.com/office/drawing/2014/main" val="3952892288"/>
                    </a:ext>
                  </a:extLst>
                </a:gridCol>
                <a:gridCol w="6400859">
                  <a:extLst>
                    <a:ext uri="{9D8B030D-6E8A-4147-A177-3AD203B41FA5}">
                      <a16:colId xmlns:a16="http://schemas.microsoft.com/office/drawing/2014/main" val="1829749741"/>
                    </a:ext>
                  </a:extLst>
                </a:gridCol>
                <a:gridCol w="1617535">
                  <a:extLst>
                    <a:ext uri="{9D8B030D-6E8A-4147-A177-3AD203B41FA5}">
                      <a16:colId xmlns:a16="http://schemas.microsoft.com/office/drawing/2014/main" val="409299952"/>
                    </a:ext>
                  </a:extLst>
                </a:gridCol>
              </a:tblGrid>
              <a:tr h="344553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Description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Value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934195554"/>
                  </a:ext>
                </a:extLst>
              </a:tr>
              <a:tr h="58938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Lowest Churn Income Class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Income class with lowest churn rate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Middle Income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76885942"/>
                  </a:ext>
                </a:extLst>
              </a:tr>
              <a:tr h="58938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b="0" dirty="0">
                          <a:effectLst/>
                        </a:rPr>
                        <a:t>Largest Customer Segment by Services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Which ‘Services Opted’ group is largest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1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15682802"/>
                  </a:ext>
                </a:extLst>
              </a:tr>
              <a:tr h="588501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b="0" dirty="0">
                          <a:effectLst/>
                        </a:rPr>
                        <a:t>Smallest Customer Segment by Services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Which ‘Services Opted’ group is smallest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5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382144961"/>
                  </a:ext>
                </a:extLst>
              </a:tr>
              <a:tr h="33548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Number of Frequent Flyers (%)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customers with Frequent Flyer status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29.97%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7695184"/>
                  </a:ext>
                </a:extLst>
              </a:tr>
              <a:tr h="33548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% Booked Hotel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customers who booked a hotel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39.62%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0414629"/>
                  </a:ext>
                </a:extLst>
              </a:tr>
              <a:tr h="33548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% Synced to Social Media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customers syncing accounts to social platforms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37.73%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73494696"/>
                  </a:ext>
                </a:extLst>
              </a:tr>
              <a:tr h="33548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Median Churn Probability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Median of model churn score probability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13.50%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1881212"/>
                  </a:ext>
                </a:extLst>
              </a:tr>
              <a:tr h="58938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Average Predicted Churn Probability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Average churn score (model output)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23.48%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08516311"/>
                  </a:ext>
                </a:extLst>
              </a:tr>
              <a:tr h="589382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Model Accuracy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Overall percentage of correct predictions from </a:t>
                      </a:r>
                    </a:p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confusion matrix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82.29%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96836107"/>
                  </a:ext>
                </a:extLst>
              </a:tr>
              <a:tr h="33548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True Positive Rate (Recall)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Proportion of actual churners correctly predicted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47.77%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32444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23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6E898-F5B9-2B24-4309-8ED058039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9411FB-4DEA-0546-36C9-BE6F8DFD9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>
            <a:normAutofit/>
          </a:bodyPr>
          <a:lstStyle/>
          <a:p>
            <a:r>
              <a:rPr lang="en-US" sz="2000" dirty="0"/>
              <a:t> The travel and tours agency is experiencing customer attrition, which threatens its long-term sustainability and profitability. To mitigate this issue, the agency aims to predict which customers are at a higher risk of discontinuing their services. By accurately identifying potential churners, the agency can implement targeted retention strategies to improve customer loyalty and reduce churn rates.</a:t>
            </a:r>
          </a:p>
          <a:p>
            <a:endParaRPr lang="en-IN" sz="1870" dirty="0"/>
          </a:p>
          <a:p>
            <a:r>
              <a:rPr lang="en-IN" sz="1870" dirty="0"/>
              <a:t>Goal : </a:t>
            </a:r>
            <a:r>
              <a:rPr lang="en-US" sz="1870" dirty="0"/>
              <a:t>Uncover drivers of churn, create actionable risk segments, and recommend targeted interventions to maximize customer loyalty and revenue.</a:t>
            </a:r>
            <a:endParaRPr lang="en-IN" sz="187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F04739-80F6-6FA8-BD3F-79952C56E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6394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3C371-038E-6D8A-4433-6DE5644DE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7DC5BA2-33D1-98D0-274D-EE435F9C3B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264060"/>
              </p:ext>
            </p:extLst>
          </p:nvPr>
        </p:nvGraphicFramePr>
        <p:xfrm>
          <a:off x="319119" y="482708"/>
          <a:ext cx="11580355" cy="54772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647368">
                  <a:extLst>
                    <a:ext uri="{9D8B030D-6E8A-4147-A177-3AD203B41FA5}">
                      <a16:colId xmlns:a16="http://schemas.microsoft.com/office/drawing/2014/main" val="3952892288"/>
                    </a:ext>
                  </a:extLst>
                </a:gridCol>
                <a:gridCol w="5690555">
                  <a:extLst>
                    <a:ext uri="{9D8B030D-6E8A-4147-A177-3AD203B41FA5}">
                      <a16:colId xmlns:a16="http://schemas.microsoft.com/office/drawing/2014/main" val="1829749741"/>
                    </a:ext>
                  </a:extLst>
                </a:gridCol>
                <a:gridCol w="1242432">
                  <a:extLst>
                    <a:ext uri="{9D8B030D-6E8A-4147-A177-3AD203B41FA5}">
                      <a16:colId xmlns:a16="http://schemas.microsoft.com/office/drawing/2014/main" val="409299952"/>
                    </a:ext>
                  </a:extLst>
                </a:gridCol>
              </a:tblGrid>
              <a:tr h="339346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Metric</a:t>
                      </a:r>
                      <a:endParaRPr lang="en-IN" sz="1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Description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Value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934195554"/>
                  </a:ext>
                </a:extLst>
              </a:tr>
              <a:tr h="33041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True Negative Rate (Specificity)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Proportion of non-churners correctly predicted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92.88%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6885942"/>
                  </a:ext>
                </a:extLst>
              </a:tr>
              <a:tr h="33041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False Positive Rate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of non-churners wrongly flagged as churn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7.12%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76201534"/>
                  </a:ext>
                </a:extLst>
              </a:tr>
              <a:tr h="330417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b="0" dirty="0">
                          <a:effectLst/>
                        </a:rPr>
                        <a:t>False Negative Rate</a:t>
                      </a:r>
                      <a:endParaRPr lang="en-IN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dirty="0">
                          <a:effectLst/>
                        </a:rPr>
                        <a:t>% of churners missed by the model</a:t>
                      </a: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52.23%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15682802"/>
                  </a:ext>
                </a:extLst>
              </a:tr>
              <a:tr h="12011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Hotel Booking(Yes)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“Booked Hotel = Yes”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12.70%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85026985"/>
                  </a:ext>
                </a:extLst>
              </a:tr>
              <a:tr h="580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Hotel Booking(No)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“Booked Hotel = No”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30.56%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4964152"/>
                  </a:ext>
                </a:extLst>
              </a:tr>
              <a:tr h="580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Frequent Flyer(Yes)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“Frequent Flyer = Yes”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51.40%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00669177"/>
                  </a:ext>
                </a:extLst>
              </a:tr>
              <a:tr h="580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Frequent Flyer(No)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“Frequent Flyer = No”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11.53%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67146167"/>
                  </a:ext>
                </a:extLst>
              </a:tr>
              <a:tr h="580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Social Media Sync(Yes)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“Synced = Yes”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27.50%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1431598"/>
                  </a:ext>
                </a:extLst>
              </a:tr>
              <a:tr h="580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effectLst/>
                        </a:rPr>
                        <a:t>Churn Rate by Social Media Sync(No)</a:t>
                      </a: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Churn % for “Synced = No”</a:t>
                      </a:r>
                    </a:p>
                    <a:p>
                      <a:pPr fontAlgn="base" latinLnBrk="0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marL="50800" marR="5080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7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21.04%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9636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21921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4FDE1-80DF-BC4F-D5E2-BB18A1C19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1746920-D5AC-42A9-5A83-3DCFEF457896}"/>
              </a:ext>
            </a:extLst>
          </p:cNvPr>
          <p:cNvSpPr txBox="1"/>
          <p:nvPr/>
        </p:nvSpPr>
        <p:spPr>
          <a:xfrm>
            <a:off x="2995863" y="3278274"/>
            <a:ext cx="614813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67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Column Name</a:t>
            </a:r>
            <a:endParaRPr kumimoji="0" lang="en-IN" sz="1867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9EBBB0-AE7D-3C10-E415-26400DEF259E}"/>
              </a:ext>
            </a:extLst>
          </p:cNvPr>
          <p:cNvSpPr txBox="1"/>
          <p:nvPr/>
        </p:nvSpPr>
        <p:spPr>
          <a:xfrm>
            <a:off x="1538748" y="2550671"/>
            <a:ext cx="91145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/>
              <a:t>Power BI Dashboard Layout </a:t>
            </a:r>
          </a:p>
        </p:txBody>
      </p:sp>
    </p:spTree>
    <p:extLst>
      <p:ext uri="{BB962C8B-B14F-4D97-AF65-F5344CB8AC3E}">
        <p14:creationId xmlns:p14="http://schemas.microsoft.com/office/powerpoint/2010/main" val="4037868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10FCA-1FB3-7DB8-73BE-835BE0BA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0118669-7F34-108F-2312-7B469C12C5CF}"/>
              </a:ext>
            </a:extLst>
          </p:cNvPr>
          <p:cNvSpPr txBox="1"/>
          <p:nvPr/>
        </p:nvSpPr>
        <p:spPr>
          <a:xfrm>
            <a:off x="2995863" y="3278274"/>
            <a:ext cx="614813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67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Column Name</a:t>
            </a:r>
            <a:endParaRPr kumimoji="0" lang="en-IN" sz="1867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0C260-CBC8-48BF-95B3-B21F5CE0D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76" y="188778"/>
            <a:ext cx="11769213" cy="590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0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28723" y="68297"/>
            <a:ext cx="3850104" cy="4858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  <a:p>
            <a:pPr algn="ctr"/>
            <a:r>
              <a:rPr lang="en-US" sz="1600" dirty="0"/>
              <a:t> Executive Summary</a:t>
            </a:r>
          </a:p>
          <a:p>
            <a:pPr algn="ctr"/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87866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Total Customers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20125" y="712270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Total Churned Customers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35551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Overall Churn Rate (%)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126090" y="712270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Retention Rate (%)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37322" y="1684421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Pie Chart: Share of Churned vs Not Churned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Bar Chart: Churn Rate by Top Driver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013609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Table: Top 5 Riskiest Segments (segment + churn rate)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Stacked Bar Chart: Churned vs Not Churned by Services Opted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04073" y="1382028"/>
            <a:ext cx="1347537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Age Group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04074" y="2893995"/>
            <a:ext cx="1347536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2582" y="4320138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Services Opted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8741" y="598772"/>
            <a:ext cx="2031000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329EE-19E2-BB6C-76EB-84A577DD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522" y="0"/>
            <a:ext cx="12191999" cy="678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996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67225" y="0"/>
            <a:ext cx="3773103" cy="394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Demographic Drivers of Churn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87866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Average Age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55167" y="712270"/>
            <a:ext cx="2903620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Highest Churn Demographic Segment</a:t>
            </a: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58788" y="703784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Top 3 High-Risk Segments</a:t>
            </a: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126090" y="712270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Churn Rate by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37322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Bar/Column Chart: Churn Rate by Age Group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Bar/Column Chart: Churn Rate by 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19022" y="3736204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Donut Chart: Customer Distribution by Demographics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Clustered Bar: Churn Rate by Frequent Flyer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073" y="1382028"/>
            <a:ext cx="1347537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>
              <a:solidFill>
                <a:srgbClr val="FF0000"/>
              </a:solidFill>
            </a:endParaRPr>
          </a:p>
          <a:p>
            <a:endParaRPr lang="en-IN" dirty="0">
              <a:solidFill>
                <a:srgbClr val="FF0000"/>
              </a:solidFill>
            </a:endParaRPr>
          </a:p>
          <a:p>
            <a:endParaRPr lang="en-IN" dirty="0">
              <a:solidFill>
                <a:srgbClr val="FF0000"/>
              </a:solidFill>
            </a:endParaRPr>
          </a:p>
          <a:p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</a:rPr>
              <a:t>Age Group</a:t>
            </a:r>
          </a:p>
          <a:p>
            <a:endParaRPr lang="en-IN" dirty="0">
              <a:solidFill>
                <a:srgbClr val="FF0000"/>
              </a:solidFill>
            </a:endParaRPr>
          </a:p>
          <a:p>
            <a:endParaRPr lang="en-IN" dirty="0">
              <a:solidFill>
                <a:srgbClr val="FF0000"/>
              </a:solidFill>
            </a:endParaRPr>
          </a:p>
          <a:p>
            <a:br>
              <a:rPr lang="en-IN" dirty="0">
                <a:solidFill>
                  <a:srgbClr val="FF0000"/>
                </a:solidFill>
              </a:rPr>
            </a:b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2583" y="2851083"/>
            <a:ext cx="1347536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2582" y="4320138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Frequent Flyer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8741" y="598772"/>
            <a:ext cx="2031000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DB84B9-C688-197E-1B94-3412EB1E3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26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51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67225" y="0"/>
            <a:ext cx="3773103" cy="394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  Product &amp; Engagement Analysis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87866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Average Services Opted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55167" y="712270"/>
            <a:ext cx="2480384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Churn Rate for Hotel Booking Segment</a:t>
            </a: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35551" y="699437"/>
            <a:ext cx="2149166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Churn Rate for Synced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84718" y="712270"/>
            <a:ext cx="2318446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Churn Rate for Non-Synced Users</a:t>
            </a:r>
          </a:p>
          <a:p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37322" y="1684421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Bar Chart: Churn Rate by Services Opted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Donut Chart: Customer Distribution by Services Opted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13609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Table: Top At-Risk Product Segments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Stacked Column: Churn by Social Media Sync &amp; Booked Hotel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074" y="1192731"/>
            <a:ext cx="1347537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Services Opted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2581" y="2458609"/>
            <a:ext cx="1347536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Account Synced to Social Media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2580" y="3695455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Booked Hotel Or Not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8741" y="598772"/>
            <a:ext cx="2031000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FF7D70-E556-6C07-9D1F-B1813542301D}"/>
              </a:ext>
            </a:extLst>
          </p:cNvPr>
          <p:cNvSpPr/>
          <p:nvPr/>
        </p:nvSpPr>
        <p:spPr>
          <a:xfrm>
            <a:off x="372579" y="4914521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DF58CD-341F-1196-7466-69058B279A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2191999" cy="68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8692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7225" y="0"/>
            <a:ext cx="3773103" cy="394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Performance Dashboard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87866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Accuracy (%)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28801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Precision (%)</a:t>
            </a: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35551" y="699437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Recall (%)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116465" y="689008"/>
            <a:ext cx="186730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F1 Score (%)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37322" y="1684421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Matrix/</a:t>
            </a:r>
            <a:r>
              <a:rPr lang="fr-FR" dirty="0" err="1">
                <a:solidFill>
                  <a:srgbClr val="FF0000"/>
                </a:solidFill>
              </a:rPr>
              <a:t>Heatmap</a:t>
            </a:r>
            <a:r>
              <a:rPr lang="fr-FR" dirty="0">
                <a:solidFill>
                  <a:srgbClr val="FF0000"/>
                </a:solidFill>
              </a:rPr>
              <a:t>: Confusion Matrix (TP, TN, FP, FN)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Bar Chart: True Churn vs Predicted Churn Counts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13609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Donut Chart: % Correct vs Incorrect Predictions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Histogram: Distribution of Predicted Churn Probability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073" y="1382028"/>
            <a:ext cx="1347537" cy="582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Age Group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8741" y="598772"/>
            <a:ext cx="2031000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3C7F1A-BA7A-6583-BDDF-1C69A34067C3}"/>
              </a:ext>
            </a:extLst>
          </p:cNvPr>
          <p:cNvSpPr/>
          <p:nvPr/>
        </p:nvSpPr>
        <p:spPr>
          <a:xfrm>
            <a:off x="404072" y="2090519"/>
            <a:ext cx="1347537" cy="582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Target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02769D-8F3A-E5B5-089A-8773C77E6184}"/>
              </a:ext>
            </a:extLst>
          </p:cNvPr>
          <p:cNvSpPr/>
          <p:nvPr/>
        </p:nvSpPr>
        <p:spPr>
          <a:xfrm>
            <a:off x="404071" y="2824485"/>
            <a:ext cx="1347537" cy="582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Booked Hotel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95BEC1-7EF5-5CF2-5D06-7C6594E4F15C}"/>
              </a:ext>
            </a:extLst>
          </p:cNvPr>
          <p:cNvSpPr/>
          <p:nvPr/>
        </p:nvSpPr>
        <p:spPr>
          <a:xfrm>
            <a:off x="404071" y="3600482"/>
            <a:ext cx="1347537" cy="582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</a:rPr>
              <a:t>Services Opted</a:t>
            </a:r>
          </a:p>
          <a:p>
            <a:br>
              <a:rPr lang="en-IN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BDC88A-04D8-DF7A-8373-687C60340474}"/>
              </a:ext>
            </a:extLst>
          </p:cNvPr>
          <p:cNvSpPr/>
          <p:nvPr/>
        </p:nvSpPr>
        <p:spPr>
          <a:xfrm>
            <a:off x="404070" y="4389308"/>
            <a:ext cx="1347537" cy="910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BFE8AA4-1BFC-3C9B-F07C-62B367230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1224067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3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7225" y="0"/>
            <a:ext cx="3773103" cy="394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Cohort Hotspot &amp; Risk Analysis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87866" y="699437"/>
            <a:ext cx="2132259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Highest Segment Churn Rate (%)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20125" y="712270"/>
            <a:ext cx="2215426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Lowest Segment Churn Rate (%)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35551" y="699437"/>
            <a:ext cx="2458310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Number of Segments Above Threshold Risk</a:t>
            </a: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93861" y="699437"/>
            <a:ext cx="1985705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Top 3 High-Risk Segments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37322" y="1684421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Heatmap: Churn Rate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Table: All Segments Churn Rate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013609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Scatter Plot: Segment Size vs Churn Rate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Stacked Bar: Churned vs Not Churned Across Segments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073" y="1382028"/>
            <a:ext cx="1347537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Age Group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074" y="2511676"/>
            <a:ext cx="1347536" cy="975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Services Opted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04073" y="3713384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Booked Hotel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8741" y="598772"/>
            <a:ext cx="2031000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6F6014-0C79-146A-A287-F493574D3921}"/>
              </a:ext>
            </a:extLst>
          </p:cNvPr>
          <p:cNvSpPr/>
          <p:nvPr/>
        </p:nvSpPr>
        <p:spPr>
          <a:xfrm>
            <a:off x="404072" y="4836488"/>
            <a:ext cx="1347537" cy="896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Frequent Flyer </a:t>
            </a:r>
          </a:p>
        </p:txBody>
      </p:sp>
    </p:spTree>
    <p:extLst>
      <p:ext uri="{BB962C8B-B14F-4D97-AF65-F5344CB8AC3E}">
        <p14:creationId xmlns:p14="http://schemas.microsoft.com/office/powerpoint/2010/main" val="19772293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99F3C-196F-7AEF-3EF5-EC2F3AF8F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55D546-3F47-C611-C09A-BF5C2EECD51D}"/>
              </a:ext>
            </a:extLst>
          </p:cNvPr>
          <p:cNvSpPr/>
          <p:nvPr/>
        </p:nvSpPr>
        <p:spPr>
          <a:xfrm>
            <a:off x="0" y="0"/>
            <a:ext cx="12191999" cy="6343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E0DC10-AE6F-9A15-953F-E1D935375AB0}"/>
              </a:ext>
            </a:extLst>
          </p:cNvPr>
          <p:cNvSpPr/>
          <p:nvPr/>
        </p:nvSpPr>
        <p:spPr>
          <a:xfrm>
            <a:off x="3138457" y="95353"/>
            <a:ext cx="5220929" cy="394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              What-If Scenario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29D03C-AD5E-07A2-D381-44FD6E3FA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944" y="0"/>
            <a:ext cx="1648055" cy="4858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5EC7E-2CED-E812-A706-93034AD01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2276793" cy="39463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1B57E5-6E9A-60E2-CD9C-9BF9405AE965}"/>
              </a:ext>
            </a:extLst>
          </p:cNvPr>
          <p:cNvSpPr/>
          <p:nvPr/>
        </p:nvSpPr>
        <p:spPr>
          <a:xfrm>
            <a:off x="1993982" y="715380"/>
            <a:ext cx="2182761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0000"/>
                </a:solidFill>
              </a:rPr>
              <a:t>Overall Churn Rate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6B557B-1095-CBC7-EB66-6F715727268D}"/>
              </a:ext>
            </a:extLst>
          </p:cNvPr>
          <p:cNvSpPr/>
          <p:nvPr/>
        </p:nvSpPr>
        <p:spPr>
          <a:xfrm>
            <a:off x="4176743" y="707046"/>
            <a:ext cx="2771554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1" algn="ctr"/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Difference to Baseline (%)</a:t>
            </a: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ctr"/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65B32B-CB25-3170-7281-B9E945CE7D46}"/>
              </a:ext>
            </a:extLst>
          </p:cNvPr>
          <p:cNvSpPr/>
          <p:nvPr/>
        </p:nvSpPr>
        <p:spPr>
          <a:xfrm>
            <a:off x="6948297" y="707046"/>
            <a:ext cx="2089515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Top Driver Under Changed Scenario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A9142A-177A-1711-721E-6B6EF2614FDE}"/>
              </a:ext>
            </a:extLst>
          </p:cNvPr>
          <p:cNvSpPr/>
          <p:nvPr/>
        </p:nvSpPr>
        <p:spPr>
          <a:xfrm>
            <a:off x="9037812" y="712946"/>
            <a:ext cx="3154187" cy="596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Projected Retained/Churned Customers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A15C2D-A57F-4E51-1107-BE753F3BD0DD}"/>
              </a:ext>
            </a:extLst>
          </p:cNvPr>
          <p:cNvSpPr/>
          <p:nvPr/>
        </p:nvSpPr>
        <p:spPr>
          <a:xfrm>
            <a:off x="2637322" y="1684421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Bar Chart: Before vs After Churn Rate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F0E1FB-DC66-7311-AE75-2EA033567A14}"/>
              </a:ext>
            </a:extLst>
          </p:cNvPr>
          <p:cNvSpPr/>
          <p:nvPr/>
        </p:nvSpPr>
        <p:spPr>
          <a:xfrm>
            <a:off x="6835551" y="170046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 Dumbbell Chart: Shift in Customer Segments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9E2C21-8FE5-AE8D-FAD1-3ACA11A8B915}"/>
              </a:ext>
            </a:extLst>
          </p:cNvPr>
          <p:cNvSpPr/>
          <p:nvPr/>
        </p:nvSpPr>
        <p:spPr>
          <a:xfrm>
            <a:off x="7013609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Scatter/Combo: Churn vs Key Inputs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5CDCDA-6108-7497-B97A-342BBBEC773C}"/>
              </a:ext>
            </a:extLst>
          </p:cNvPr>
          <p:cNvSpPr/>
          <p:nvPr/>
        </p:nvSpPr>
        <p:spPr>
          <a:xfrm>
            <a:off x="2789722" y="3723372"/>
            <a:ext cx="3850104" cy="1193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Table: Top 5 Most Impactful Changes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E27B38-408C-F935-7D18-0FB0E8610086}"/>
              </a:ext>
            </a:extLst>
          </p:cNvPr>
          <p:cNvSpPr/>
          <p:nvPr/>
        </p:nvSpPr>
        <p:spPr>
          <a:xfrm>
            <a:off x="404073" y="1382027"/>
            <a:ext cx="1347537" cy="24583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0000"/>
                </a:solidFill>
              </a:rPr>
              <a:t>What-If Sliders: % Frequent Flyer, % Booked Hotel, Average Services Opted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66F08E-6EF9-D717-DDD0-E13449239049}"/>
              </a:ext>
            </a:extLst>
          </p:cNvPr>
          <p:cNvSpPr/>
          <p:nvPr/>
        </p:nvSpPr>
        <p:spPr>
          <a:xfrm>
            <a:off x="108741" y="598772"/>
            <a:ext cx="1731858" cy="33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Slicer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1A8645-EBC6-3D1F-1828-33BE4645CAD7}"/>
              </a:ext>
            </a:extLst>
          </p:cNvPr>
          <p:cNvSpPr/>
          <p:nvPr/>
        </p:nvSpPr>
        <p:spPr>
          <a:xfrm>
            <a:off x="404071" y="3982703"/>
            <a:ext cx="1347537" cy="582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Age Group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48F570-BF06-0E82-EA85-A1A453C5EC97}"/>
              </a:ext>
            </a:extLst>
          </p:cNvPr>
          <p:cNvSpPr/>
          <p:nvPr/>
        </p:nvSpPr>
        <p:spPr>
          <a:xfrm>
            <a:off x="404071" y="4707438"/>
            <a:ext cx="1347537" cy="910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>
                <a:solidFill>
                  <a:srgbClr val="FF0000"/>
                </a:solidFill>
              </a:rPr>
              <a:t>Annual Income Class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7033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6"/>
          <p:cNvSpPr txBox="1">
            <a:spLocks noGrp="1"/>
          </p:cNvSpPr>
          <p:nvPr>
            <p:ph type="subTitle" idx="1"/>
          </p:nvPr>
        </p:nvSpPr>
        <p:spPr>
          <a:xfrm>
            <a:off x="2849000" y="2488624"/>
            <a:ext cx="64940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 fontScale="92500" lnSpcReduction="10000"/>
          </a:bodyPr>
          <a:lstStyle/>
          <a:p>
            <a:pPr marL="609585" indent="-457189"/>
            <a:r>
              <a:rPr lang="en-US" sz="64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5677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8F73C2-E209-10A3-7235-8A0E7D888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379597"/>
            <a:ext cx="10515600" cy="3955636"/>
          </a:xfrm>
        </p:spPr>
        <p:txBody>
          <a:bodyPr/>
          <a:lstStyle/>
          <a:p>
            <a:r>
              <a:rPr lang="en-US" dirty="0"/>
              <a:t>Context:</a:t>
            </a:r>
            <a:br>
              <a:rPr lang="en-US" dirty="0"/>
            </a:br>
            <a:r>
              <a:rPr lang="en-US" dirty="0"/>
              <a:t>A dataset from a travel agency aiming to predict customer attrition ("churn") so the business can implement retention strategies.</a:t>
            </a:r>
          </a:p>
          <a:p>
            <a:r>
              <a:rPr lang="en-US" dirty="0"/>
              <a:t>Level of Data:</a:t>
            </a:r>
          </a:p>
          <a:p>
            <a:r>
              <a:rPr lang="en-US" dirty="0"/>
              <a:t>Customer-level</a:t>
            </a:r>
            <a:br>
              <a:rPr lang="en-US" dirty="0"/>
            </a:br>
            <a:r>
              <a:rPr lang="en-US" i="1" dirty="0"/>
              <a:t>(Each row == one customer; all columns describe attributes or behaviors of that customer)</a:t>
            </a:r>
            <a:endParaRPr lang="en-US" dirty="0"/>
          </a:p>
          <a:p>
            <a:r>
              <a:rPr lang="en-US" dirty="0"/>
              <a:t>Rows &amp; Columns:</a:t>
            </a:r>
          </a:p>
          <a:p>
            <a:r>
              <a:rPr lang="en-US" dirty="0"/>
              <a:t>Rows: 954 customers</a:t>
            </a:r>
          </a:p>
          <a:p>
            <a:r>
              <a:rPr lang="en-US" dirty="0"/>
              <a:t>Columns: 7 features (including target variable)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3B71D5-2770-30FA-A23B-032DDDC95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Dataset Description: Tour &amp; Travels Customer Churn</a:t>
            </a:r>
            <a:br>
              <a:rPr lang="en-US" b="0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31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C637A-C969-69C9-C326-4EFC54A81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41A0AF-E9F9-2585-80E8-2AA37B27A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2204830"/>
          </a:xfrm>
        </p:spPr>
        <p:txBody>
          <a:bodyPr/>
          <a:lstStyle/>
          <a:p>
            <a:r>
              <a:rPr lang="en-US" sz="1870" dirty="0"/>
              <a:t>Senior Leadership / Board	</a:t>
            </a:r>
          </a:p>
          <a:p>
            <a:r>
              <a:rPr lang="en-US" sz="1870" dirty="0"/>
              <a:t>Marketing	</a:t>
            </a:r>
          </a:p>
          <a:p>
            <a:r>
              <a:rPr lang="en-US" sz="1870" dirty="0"/>
              <a:t>CX &amp; Service	</a:t>
            </a:r>
          </a:p>
          <a:p>
            <a:r>
              <a:rPr lang="en-US" sz="1870" dirty="0"/>
              <a:t>Business Intelligence &amp; Data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C00D52-B6F5-8758-3F7D-AA42C16B5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US" dirty="0"/>
              <a:t>Stake Holders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285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4A688-3C22-0ACC-2319-7EA26B649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DC0570F-1EDE-AD86-73A1-8C2698A61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IN" dirty="0"/>
              <a:t>Technology Stack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5012E8-91B6-D08B-DEB9-BC12303A0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856939"/>
              </p:ext>
            </p:extLst>
          </p:nvPr>
        </p:nvGraphicFramePr>
        <p:xfrm>
          <a:off x="559165" y="1331458"/>
          <a:ext cx="10380742" cy="35468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190371">
                  <a:extLst>
                    <a:ext uri="{9D8B030D-6E8A-4147-A177-3AD203B41FA5}">
                      <a16:colId xmlns:a16="http://schemas.microsoft.com/office/drawing/2014/main" val="4190916729"/>
                    </a:ext>
                  </a:extLst>
                </a:gridCol>
                <a:gridCol w="5190371">
                  <a:extLst>
                    <a:ext uri="{9D8B030D-6E8A-4147-A177-3AD203B41FA5}">
                      <a16:colId xmlns:a16="http://schemas.microsoft.com/office/drawing/2014/main" val="2517685773"/>
                    </a:ext>
                  </a:extLst>
                </a:gridCol>
              </a:tblGrid>
              <a:tr h="46224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227588"/>
                  </a:ext>
                </a:extLst>
              </a:tr>
              <a:tr h="595535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Excel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EDA &amp; Data cleaning 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107070900"/>
                  </a:ext>
                </a:extLst>
              </a:tr>
              <a:tr h="589935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 cleaning, feature engineering, EDA, cohort analysis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79137909"/>
                  </a:ext>
                </a:extLst>
              </a:tr>
              <a:tr h="46224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Power BI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Dashboard visualizations, KPI tracking, segment trends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842521410"/>
                  </a:ext>
                </a:extLst>
              </a:tr>
              <a:tr h="46224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Power BI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Sharing and publishing dashboards</a:t>
                      </a:r>
                    </a:p>
                  </a:txBody>
                  <a:tcPr marL="50800" marR="50800" anchor="ctr"/>
                </a:tc>
                <a:extLst>
                  <a:ext uri="{0D108BD9-81ED-4DB2-BD59-A6C34878D82A}">
                    <a16:rowId xmlns:a16="http://schemas.microsoft.com/office/drawing/2014/main" val="3726147378"/>
                  </a:ext>
                </a:extLst>
              </a:tr>
              <a:tr h="4622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Client communication &amp; 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525228"/>
                  </a:ext>
                </a:extLst>
              </a:tr>
              <a:tr h="4622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Python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Logistic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258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719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28E4-1514-0495-0FFB-71E024F9B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CD50D0-23B0-1B65-49C5-BFC9E4CF3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97" y="1157802"/>
            <a:ext cx="10950603" cy="5111430"/>
          </a:xfrm>
        </p:spPr>
        <p:txBody>
          <a:bodyPr/>
          <a:lstStyle/>
          <a:p>
            <a:r>
              <a:rPr lang="en-US" dirty="0"/>
              <a:t>Rows : 954</a:t>
            </a:r>
          </a:p>
          <a:p>
            <a:r>
              <a:rPr lang="en-US" dirty="0"/>
              <a:t>Columns : 7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1AD1F3-FEEA-553B-2AA5-77906042F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197" y="-1"/>
            <a:ext cx="10950602" cy="953871"/>
          </a:xfrm>
        </p:spPr>
        <p:txBody>
          <a:bodyPr/>
          <a:lstStyle/>
          <a:p>
            <a:r>
              <a:rPr lang="en-IN" dirty="0"/>
              <a:t>Available Data &amp; Data Dictionary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325DCC-5FD3-EA5C-C151-2FCA19720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83359"/>
              </p:ext>
            </p:extLst>
          </p:nvPr>
        </p:nvGraphicFramePr>
        <p:xfrm>
          <a:off x="472441" y="2354119"/>
          <a:ext cx="11100654" cy="334607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49962">
                  <a:extLst>
                    <a:ext uri="{9D8B030D-6E8A-4147-A177-3AD203B41FA5}">
                      <a16:colId xmlns:a16="http://schemas.microsoft.com/office/drawing/2014/main" val="4232002716"/>
                    </a:ext>
                  </a:extLst>
                </a:gridCol>
                <a:gridCol w="1271749">
                  <a:extLst>
                    <a:ext uri="{9D8B030D-6E8A-4147-A177-3AD203B41FA5}">
                      <a16:colId xmlns:a16="http://schemas.microsoft.com/office/drawing/2014/main" val="124404123"/>
                    </a:ext>
                  </a:extLst>
                </a:gridCol>
                <a:gridCol w="1961073">
                  <a:extLst>
                    <a:ext uri="{9D8B030D-6E8A-4147-A177-3AD203B41FA5}">
                      <a16:colId xmlns:a16="http://schemas.microsoft.com/office/drawing/2014/main" val="3427203930"/>
                    </a:ext>
                  </a:extLst>
                </a:gridCol>
                <a:gridCol w="5517870">
                  <a:extLst>
                    <a:ext uri="{9D8B030D-6E8A-4147-A177-3AD203B41FA5}">
                      <a16:colId xmlns:a16="http://schemas.microsoft.com/office/drawing/2014/main" val="2842566615"/>
                    </a:ext>
                  </a:extLst>
                </a:gridCol>
              </a:tblGrid>
              <a:tr h="721872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303236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Integer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27, 30, 34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Customer’s age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31142381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FrequentFlyer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Yes, No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Loyalty program member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80880881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AnnualIncomeClass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Low, Middle, High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Customer’s income group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51068078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ServicesOpted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Integer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1-6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How many services booked through agency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07281401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AccountSyncedToSocialMedia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Yes, No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Account linked to social platforms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09212832"/>
                  </a:ext>
                </a:extLst>
              </a:tr>
              <a:tr h="37663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BookedHotelOrNot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Yes, No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Booked a hotel with agency ?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51156543"/>
                  </a:ext>
                </a:extLst>
              </a:tr>
              <a:tr h="36439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1= churn, 0=stay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Churn status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7977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59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7D66D5B-CC27-8704-A9C5-135E51F0A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796" y="838420"/>
            <a:ext cx="10773897" cy="522647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Customer-Level Grain</a:t>
            </a:r>
          </a:p>
          <a:p>
            <a:endParaRPr lang="en-US" dirty="0"/>
          </a:p>
          <a:p>
            <a:pPr lvl="1"/>
            <a:r>
              <a:rPr lang="en-US" dirty="0"/>
              <a:t>Each row represents a single, unique customer at their latest available state.</a:t>
            </a:r>
          </a:p>
          <a:p>
            <a:r>
              <a:rPr lang="en-US" dirty="0"/>
              <a:t>No Duplicate Records</a:t>
            </a:r>
          </a:p>
          <a:p>
            <a:endParaRPr lang="en-US" dirty="0"/>
          </a:p>
          <a:p>
            <a:pPr lvl="1"/>
            <a:r>
              <a:rPr lang="en-US" dirty="0"/>
              <a:t>There are no duplicate customers in the dataset; each customer appears only once.</a:t>
            </a:r>
          </a:p>
          <a:p>
            <a:r>
              <a:rPr lang="en-US" dirty="0"/>
              <a:t>Data Completeness</a:t>
            </a:r>
          </a:p>
          <a:p>
            <a:endParaRPr lang="en-US" dirty="0"/>
          </a:p>
          <a:p>
            <a:pPr lvl="1"/>
            <a:r>
              <a:rPr lang="en-US" dirty="0"/>
              <a:t>All required columns (Age, Frequent Flyer, Annual Income Class, Services Opted, Account Synced to Social Media, Booked Hotel or Not, Churn) are present and correctly named.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There are minimal missing values or “No Record” is clearly indicated and will be handled before modeling.</a:t>
            </a:r>
          </a:p>
          <a:p>
            <a:r>
              <a:rPr lang="en-US" dirty="0"/>
              <a:t>Consistent Categories</a:t>
            </a:r>
          </a:p>
          <a:p>
            <a:endParaRPr lang="en-US" dirty="0"/>
          </a:p>
          <a:p>
            <a:pPr lvl="1"/>
            <a:r>
              <a:rPr lang="en-US" dirty="0"/>
              <a:t>Categorical fields (e.g., Frequent Flyer, Annual Income Class) have consistent, standardized labels.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 unexpected or misspelled category entries are present.</a:t>
            </a:r>
          </a:p>
          <a:p>
            <a:r>
              <a:rPr lang="en-US" dirty="0"/>
              <a:t>Reasonable/Valid Values</a:t>
            </a:r>
          </a:p>
          <a:p>
            <a:endParaRPr lang="en-US" dirty="0"/>
          </a:p>
          <a:p>
            <a:pPr lvl="1"/>
            <a:r>
              <a:rPr lang="en-US" dirty="0"/>
              <a:t>Numeric fields (e.g., Age, Services Opted) contain realistic, non-negative values within sensible ranges</a:t>
            </a:r>
          </a:p>
          <a:p>
            <a:pPr marL="795847" lvl="1" indent="0">
              <a:buNone/>
            </a:pPr>
            <a:r>
              <a:rPr lang="en-US" dirty="0"/>
              <a:t>.</a:t>
            </a:r>
          </a:p>
          <a:p>
            <a:pPr lvl="1"/>
            <a:r>
              <a:rPr lang="en-US" dirty="0"/>
              <a:t>The binary Churn (target) column strictly has values 1 = Churn, 0 = Not Churn; no ambiguity.</a:t>
            </a:r>
          </a:p>
          <a:p>
            <a:pPr marL="186262" indent="0">
              <a:buNone/>
            </a:pPr>
            <a:br>
              <a:rPr lang="en-US" dirty="0"/>
            </a:b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8659FA-299D-A145-21D5-3D2E425D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Key Assumptions About the Dataset</a:t>
            </a:r>
            <a:br>
              <a:rPr lang="en-US" b="0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646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9E4C36-44B6-6761-A59C-FD779D436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17241"/>
            <a:ext cx="10515600" cy="56618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Current and Relevant Data</a:t>
            </a:r>
          </a:p>
          <a:p>
            <a:endParaRPr lang="en-US" dirty="0"/>
          </a:p>
          <a:p>
            <a:pPr lvl="1"/>
            <a:r>
              <a:rPr lang="en-US" dirty="0"/>
              <a:t>The data reflects a recent, relevant time window for business decision-making; customer statuses are up to date.</a:t>
            </a:r>
          </a:p>
          <a:p>
            <a:r>
              <a:rPr lang="en-US" dirty="0"/>
              <a:t>Business Definition of Churn</a:t>
            </a:r>
          </a:p>
          <a:p>
            <a:endParaRPr lang="en-US" dirty="0"/>
          </a:p>
          <a:p>
            <a:pPr lvl="1"/>
            <a:r>
              <a:rPr lang="en-US" dirty="0"/>
              <a:t>The definition of “churn” (target = 1) in the dataset matches what the business considers as churned/lost.</a:t>
            </a:r>
          </a:p>
          <a:p>
            <a:r>
              <a:rPr lang="en-US" dirty="0"/>
              <a:t>Predictor Availability\</a:t>
            </a:r>
          </a:p>
          <a:p>
            <a:endParaRPr lang="en-US" dirty="0"/>
          </a:p>
          <a:p>
            <a:pPr lvl="1"/>
            <a:r>
              <a:rPr lang="en-US" dirty="0"/>
              <a:t>All features used for prediction are available before the customer actually churns (no data leakage).</a:t>
            </a:r>
          </a:p>
          <a:p>
            <a:r>
              <a:rPr lang="en-US" dirty="0"/>
              <a:t>Homogeneous Population</a:t>
            </a:r>
          </a:p>
          <a:p>
            <a:endParaRPr lang="en-US" dirty="0"/>
          </a:p>
          <a:p>
            <a:pPr lvl="1"/>
            <a:r>
              <a:rPr lang="en-US" dirty="0"/>
              <a:t>All rows are from the same business process (e.g., all are travel agency customers—not a mix of different business lines).</a:t>
            </a:r>
          </a:p>
          <a:p>
            <a:r>
              <a:rPr lang="en-US" dirty="0"/>
              <a:t>No Data Leakage</a:t>
            </a:r>
          </a:p>
          <a:p>
            <a:endParaRPr lang="en-US" dirty="0"/>
          </a:p>
          <a:p>
            <a:pPr lvl="1"/>
            <a:r>
              <a:rPr lang="en-US" dirty="0"/>
              <a:t>No column contains information that would only be known after churned status is decided (e.g., future bookings after churn).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2673537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17912</TotalTime>
  <Words>3089</Words>
  <Application>Microsoft Office PowerPoint</Application>
  <PresentationFormat>Widescreen</PresentationFormat>
  <Paragraphs>524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fkGroteskNeue</vt:lpstr>
      <vt:lpstr>Open Sans</vt:lpstr>
      <vt:lpstr>PT Sans Narrow</vt:lpstr>
      <vt:lpstr>Raleway</vt:lpstr>
      <vt:lpstr>Tropic</vt:lpstr>
      <vt:lpstr>PowerPoint Presentation</vt:lpstr>
      <vt:lpstr>Business Context</vt:lpstr>
      <vt:lpstr>Problem Statement</vt:lpstr>
      <vt:lpstr>Dataset Description: Tour &amp; Travels Customer Churn </vt:lpstr>
      <vt:lpstr>Stake Holders</vt:lpstr>
      <vt:lpstr>Technology Stack</vt:lpstr>
      <vt:lpstr>Available Data &amp; Data Dictionary</vt:lpstr>
      <vt:lpstr>Key Assumptions About the Dataset </vt:lpstr>
      <vt:lpstr>PowerPoint Presentation</vt:lpstr>
      <vt:lpstr>Deliverables</vt:lpstr>
      <vt:lpstr>Assumptions</vt:lpstr>
      <vt:lpstr>Data Discrepancy &amp; Missing Values </vt:lpstr>
      <vt:lpstr>Data Cleaning</vt:lpstr>
      <vt:lpstr>Possible Analyses</vt:lpstr>
      <vt:lpstr>KPI Dashboard</vt:lpstr>
      <vt:lpstr>EDA (Exploratory Data Analysis) </vt:lpstr>
      <vt:lpstr>1. Overall Churn Rate </vt:lpstr>
      <vt:lpstr>2. Churn Rate by Hotel Booking </vt:lpstr>
      <vt:lpstr>3. Churn Rate by Annual Income Class  </vt:lpstr>
      <vt:lpstr>4. Churn by Income Class and Frequent Flyer Status  </vt:lpstr>
      <vt:lpstr>5. Churn Rate by Frequent Flyer Status </vt:lpstr>
      <vt:lpstr>6. Churn Rate by Account Synced to Social Media </vt:lpstr>
      <vt:lpstr>7. Distribution of Services Opted &amp; Churn Rate by Number of Services Opted</vt:lpstr>
      <vt:lpstr>8. Churn Rate by Age Group </vt:lpstr>
      <vt:lpstr>10. Pareto Chart of Churn by Age Group </vt:lpstr>
      <vt:lpstr>11. Distribution of Predicted Churn Probability </vt:lpstr>
      <vt:lpstr>12. Predictions vs. Actual Churn Outcomes (Confusion Matrix Chart)</vt:lpstr>
      <vt:lpstr>High level metrics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oorja gund</dc:creator>
  <cp:lastModifiedBy>Anshuman Sharma</cp:lastModifiedBy>
  <cp:revision>109</cp:revision>
  <dcterms:created xsi:type="dcterms:W3CDTF">2025-04-04T02:52:34Z</dcterms:created>
  <dcterms:modified xsi:type="dcterms:W3CDTF">2025-09-09T12:23:01Z</dcterms:modified>
</cp:coreProperties>
</file>

<file path=docProps/thumbnail.jpeg>
</file>